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29"/>
  </p:notesMasterIdLst>
  <p:sldIdLst>
    <p:sldId id="256" r:id="rId2"/>
    <p:sldId id="301" r:id="rId3"/>
    <p:sldId id="313" r:id="rId4"/>
    <p:sldId id="308" r:id="rId5"/>
    <p:sldId id="309" r:id="rId6"/>
    <p:sldId id="310" r:id="rId7"/>
    <p:sldId id="314" r:id="rId8"/>
    <p:sldId id="312" r:id="rId9"/>
    <p:sldId id="315" r:id="rId10"/>
    <p:sldId id="316" r:id="rId11"/>
    <p:sldId id="318" r:id="rId12"/>
    <p:sldId id="317" r:id="rId13"/>
    <p:sldId id="319" r:id="rId14"/>
    <p:sldId id="320" r:id="rId15"/>
    <p:sldId id="321" r:id="rId16"/>
    <p:sldId id="322" r:id="rId17"/>
    <p:sldId id="323" r:id="rId18"/>
    <p:sldId id="324" r:id="rId19"/>
    <p:sldId id="327" r:id="rId20"/>
    <p:sldId id="328" r:id="rId21"/>
    <p:sldId id="329" r:id="rId22"/>
    <p:sldId id="326" r:id="rId23"/>
    <p:sldId id="332" r:id="rId24"/>
    <p:sldId id="333" r:id="rId25"/>
    <p:sldId id="330" r:id="rId26"/>
    <p:sldId id="334" r:id="rId27"/>
    <p:sldId id="335" r:id="rId2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07">
          <p15:clr>
            <a:srgbClr val="A4A3A4"/>
          </p15:clr>
        </p15:guide>
        <p15:guide id="2" pos="3742">
          <p15:clr>
            <a:srgbClr val="A4A3A4"/>
          </p15:clr>
        </p15:guide>
        <p15:guide id="3" pos="201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6846B"/>
    <a:srgbClr val="598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8D230F3-CF80-4859-8CE7-A43EE81993B5}">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8D230F3-CF80-4859-8CE7-A43EE81993B5}" styleName="Helle Formatvorlage 1 - Akz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7471" autoAdjust="0"/>
    <p:restoredTop sz="96357" autoAdjust="0"/>
  </p:normalViewPr>
  <p:slideViewPr>
    <p:cSldViewPr showGuides="1">
      <p:cViewPr varScale="1">
        <p:scale>
          <a:sx n="114" d="100"/>
          <a:sy n="114" d="100"/>
        </p:scale>
        <p:origin x="1992" y="84"/>
      </p:cViewPr>
      <p:guideLst>
        <p:guide orient="horz" pos="907"/>
        <p:guide pos="3742"/>
        <p:guide pos="2018"/>
      </p:guideLst>
    </p:cSldViewPr>
  </p:slideViewPr>
  <p:notesTextViewPr>
    <p:cViewPr>
      <p:scale>
        <a:sx n="66" d="100"/>
        <a:sy n="66"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8F08E0-311A-40C3-B295-F80AAF30ABFC}" type="datetimeFigureOut">
              <a:rPr lang="de-DE" smtClean="0"/>
              <a:pPr/>
              <a:t>06.03.2022</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7F37B36-256F-44A3-8EB0-0E1FC5470CC3}" type="slidenum">
              <a:rPr lang="de-DE" smtClean="0"/>
              <a:pPr/>
              <a:t>‹Nr.›</a:t>
            </a:fld>
            <a:endParaRPr lang="de-DE"/>
          </a:p>
        </p:txBody>
      </p:sp>
    </p:spTree>
    <p:extLst>
      <p:ext uri="{BB962C8B-B14F-4D97-AF65-F5344CB8AC3E}">
        <p14:creationId xmlns:p14="http://schemas.microsoft.com/office/powerpoint/2010/main" val="973886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de-DE" dirty="0"/>
              <a:t>Layout (Standardlayout): Titelfolie</a:t>
            </a:r>
          </a:p>
        </p:txBody>
      </p:sp>
      <p:sp>
        <p:nvSpPr>
          <p:cNvPr id="4" name="Foliennummernplatzhalter 3"/>
          <p:cNvSpPr>
            <a:spLocks noGrp="1"/>
          </p:cNvSpPr>
          <p:nvPr>
            <p:ph type="sldNum" sz="quarter" idx="10"/>
          </p:nvPr>
        </p:nvSpPr>
        <p:spPr/>
        <p:txBody>
          <a:bodyPr/>
          <a:lstStyle/>
          <a:p>
            <a:fld id="{E7F37B36-256F-44A3-8EB0-0E1FC5470CC3}" type="slidenum">
              <a:rPr lang="de-DE" smtClean="0"/>
              <a:pPr/>
              <a:t>1</a:t>
            </a:fld>
            <a:endParaRPr lang="de-DE"/>
          </a:p>
        </p:txBody>
      </p:sp>
    </p:spTree>
    <p:extLst>
      <p:ext uri="{BB962C8B-B14F-4D97-AF65-F5344CB8AC3E}">
        <p14:creationId xmlns:p14="http://schemas.microsoft.com/office/powerpoint/2010/main" val="1960800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12</a:t>
            </a:fld>
            <a:endParaRPr lang="de-DE"/>
          </a:p>
        </p:txBody>
      </p:sp>
    </p:spTree>
    <p:extLst>
      <p:ext uri="{BB962C8B-B14F-4D97-AF65-F5344CB8AC3E}">
        <p14:creationId xmlns:p14="http://schemas.microsoft.com/office/powerpoint/2010/main" val="3532038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13</a:t>
            </a:fld>
            <a:endParaRPr lang="de-DE"/>
          </a:p>
        </p:txBody>
      </p:sp>
    </p:spTree>
    <p:extLst>
      <p:ext uri="{BB962C8B-B14F-4D97-AF65-F5344CB8AC3E}">
        <p14:creationId xmlns:p14="http://schemas.microsoft.com/office/powerpoint/2010/main" val="1851985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14</a:t>
            </a:fld>
            <a:endParaRPr lang="de-DE"/>
          </a:p>
        </p:txBody>
      </p:sp>
    </p:spTree>
    <p:extLst>
      <p:ext uri="{BB962C8B-B14F-4D97-AF65-F5344CB8AC3E}">
        <p14:creationId xmlns:p14="http://schemas.microsoft.com/office/powerpoint/2010/main" val="24169235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15</a:t>
            </a:fld>
            <a:endParaRPr lang="de-DE"/>
          </a:p>
        </p:txBody>
      </p:sp>
    </p:spTree>
    <p:extLst>
      <p:ext uri="{BB962C8B-B14F-4D97-AF65-F5344CB8AC3E}">
        <p14:creationId xmlns:p14="http://schemas.microsoft.com/office/powerpoint/2010/main" val="1185026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16</a:t>
            </a:fld>
            <a:endParaRPr lang="de-DE"/>
          </a:p>
        </p:txBody>
      </p:sp>
    </p:spTree>
    <p:extLst>
      <p:ext uri="{BB962C8B-B14F-4D97-AF65-F5344CB8AC3E}">
        <p14:creationId xmlns:p14="http://schemas.microsoft.com/office/powerpoint/2010/main" val="2261606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17</a:t>
            </a:fld>
            <a:endParaRPr lang="de-DE"/>
          </a:p>
        </p:txBody>
      </p:sp>
    </p:spTree>
    <p:extLst>
      <p:ext uri="{BB962C8B-B14F-4D97-AF65-F5344CB8AC3E}">
        <p14:creationId xmlns:p14="http://schemas.microsoft.com/office/powerpoint/2010/main" val="3646005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18</a:t>
            </a:fld>
            <a:endParaRPr lang="de-DE"/>
          </a:p>
        </p:txBody>
      </p:sp>
    </p:spTree>
    <p:extLst>
      <p:ext uri="{BB962C8B-B14F-4D97-AF65-F5344CB8AC3E}">
        <p14:creationId xmlns:p14="http://schemas.microsoft.com/office/powerpoint/2010/main" val="4040394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19</a:t>
            </a:fld>
            <a:endParaRPr lang="de-DE"/>
          </a:p>
        </p:txBody>
      </p:sp>
    </p:spTree>
    <p:extLst>
      <p:ext uri="{BB962C8B-B14F-4D97-AF65-F5344CB8AC3E}">
        <p14:creationId xmlns:p14="http://schemas.microsoft.com/office/powerpoint/2010/main" val="28977205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20</a:t>
            </a:fld>
            <a:endParaRPr lang="de-DE"/>
          </a:p>
        </p:txBody>
      </p:sp>
    </p:spTree>
    <p:extLst>
      <p:ext uri="{BB962C8B-B14F-4D97-AF65-F5344CB8AC3E}">
        <p14:creationId xmlns:p14="http://schemas.microsoft.com/office/powerpoint/2010/main" val="24630578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21</a:t>
            </a:fld>
            <a:endParaRPr lang="de-DE"/>
          </a:p>
        </p:txBody>
      </p:sp>
    </p:spTree>
    <p:extLst>
      <p:ext uri="{BB962C8B-B14F-4D97-AF65-F5344CB8AC3E}">
        <p14:creationId xmlns:p14="http://schemas.microsoft.com/office/powerpoint/2010/main" val="38602620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2</a:t>
            </a:fld>
            <a:endParaRPr lang="de-DE"/>
          </a:p>
        </p:txBody>
      </p:sp>
    </p:spTree>
    <p:extLst>
      <p:ext uri="{BB962C8B-B14F-4D97-AF65-F5344CB8AC3E}">
        <p14:creationId xmlns:p14="http://schemas.microsoft.com/office/powerpoint/2010/main" val="12027218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4</a:t>
            </a:fld>
            <a:endParaRPr lang="de-DE"/>
          </a:p>
        </p:txBody>
      </p:sp>
    </p:spTree>
    <p:extLst>
      <p:ext uri="{BB962C8B-B14F-4D97-AF65-F5344CB8AC3E}">
        <p14:creationId xmlns:p14="http://schemas.microsoft.com/office/powerpoint/2010/main" val="3925716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5</a:t>
            </a:fld>
            <a:endParaRPr lang="de-DE"/>
          </a:p>
        </p:txBody>
      </p:sp>
    </p:spTree>
    <p:extLst>
      <p:ext uri="{BB962C8B-B14F-4D97-AF65-F5344CB8AC3E}">
        <p14:creationId xmlns:p14="http://schemas.microsoft.com/office/powerpoint/2010/main" val="3590158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6</a:t>
            </a:fld>
            <a:endParaRPr lang="de-DE"/>
          </a:p>
        </p:txBody>
      </p:sp>
    </p:spTree>
    <p:extLst>
      <p:ext uri="{BB962C8B-B14F-4D97-AF65-F5344CB8AC3E}">
        <p14:creationId xmlns:p14="http://schemas.microsoft.com/office/powerpoint/2010/main" val="1668259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8</a:t>
            </a:fld>
            <a:endParaRPr lang="de-DE"/>
          </a:p>
        </p:txBody>
      </p:sp>
    </p:spTree>
    <p:extLst>
      <p:ext uri="{BB962C8B-B14F-4D97-AF65-F5344CB8AC3E}">
        <p14:creationId xmlns:p14="http://schemas.microsoft.com/office/powerpoint/2010/main" val="3088329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9</a:t>
            </a:fld>
            <a:endParaRPr lang="de-DE"/>
          </a:p>
        </p:txBody>
      </p:sp>
    </p:spTree>
    <p:extLst>
      <p:ext uri="{BB962C8B-B14F-4D97-AF65-F5344CB8AC3E}">
        <p14:creationId xmlns:p14="http://schemas.microsoft.com/office/powerpoint/2010/main" val="1783529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10</a:t>
            </a:fld>
            <a:endParaRPr lang="de-DE"/>
          </a:p>
        </p:txBody>
      </p:sp>
    </p:spTree>
    <p:extLst>
      <p:ext uri="{BB962C8B-B14F-4D97-AF65-F5344CB8AC3E}">
        <p14:creationId xmlns:p14="http://schemas.microsoft.com/office/powerpoint/2010/main" val="29065323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7F37B36-256F-44A3-8EB0-0E1FC5470CC3}" type="slidenum">
              <a:rPr lang="de-DE" smtClean="0"/>
              <a:pPr/>
              <a:t>11</a:t>
            </a:fld>
            <a:endParaRPr lang="de-DE"/>
          </a:p>
        </p:txBody>
      </p:sp>
    </p:spTree>
    <p:extLst>
      <p:ext uri="{BB962C8B-B14F-4D97-AF65-F5344CB8AC3E}">
        <p14:creationId xmlns:p14="http://schemas.microsoft.com/office/powerpoint/2010/main" val="215955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ie Text">
    <p:spTree>
      <p:nvGrpSpPr>
        <p:cNvPr id="1" name=""/>
        <p:cNvGrpSpPr/>
        <p:nvPr/>
      </p:nvGrpSpPr>
      <p:grpSpPr>
        <a:xfrm>
          <a:off x="0" y="0"/>
          <a:ext cx="0" cy="0"/>
          <a:chOff x="0" y="0"/>
          <a:chExt cx="0" cy="0"/>
        </a:xfrm>
      </p:grpSpPr>
      <p:sp>
        <p:nvSpPr>
          <p:cNvPr id="2" name="Title 1"/>
          <p:cNvSpPr>
            <a:spLocks noGrp="1"/>
          </p:cNvSpPr>
          <p:nvPr>
            <p:ph type="ctrTitle"/>
          </p:nvPr>
        </p:nvSpPr>
        <p:spPr>
          <a:xfrm>
            <a:off x="457200" y="809135"/>
            <a:ext cx="6101509" cy="2133603"/>
          </a:xfrm>
        </p:spPr>
        <p:txBody>
          <a:bodyPr anchor="b">
            <a:noAutofit/>
          </a:bodyPr>
          <a:lstStyle>
            <a:lvl1pPr>
              <a:lnSpc>
                <a:spcPct val="90000"/>
              </a:lnSpc>
              <a:defRPr sz="5200" cap="none" normalizeH="0" baseline="0"/>
            </a:lvl1pPr>
          </a:lstStyle>
          <a:p>
            <a:r>
              <a:rPr lang="de-DE"/>
              <a:t>Titelmasterformat durch Klicken bearbeiten</a:t>
            </a:r>
            <a:endParaRPr lang="en-US" dirty="0"/>
          </a:p>
        </p:txBody>
      </p:sp>
      <p:sp>
        <p:nvSpPr>
          <p:cNvPr id="3" name="Subtitle 2"/>
          <p:cNvSpPr>
            <a:spLocks noGrp="1"/>
          </p:cNvSpPr>
          <p:nvPr>
            <p:ph type="subTitle" idx="1"/>
          </p:nvPr>
        </p:nvSpPr>
        <p:spPr>
          <a:xfrm>
            <a:off x="457200" y="2948784"/>
            <a:ext cx="6101509" cy="1752600"/>
          </a:xfrm>
        </p:spPr>
        <p:txBody>
          <a:bodyPr lIns="0" tIns="0" rIns="0" bIns="0"/>
          <a:lstStyle>
            <a:lvl1pPr marL="0" indent="0" algn="l">
              <a:buNone/>
              <a:defRPr>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dirty="0"/>
          </a:p>
        </p:txBody>
      </p:sp>
      <p:pic>
        <p:nvPicPr>
          <p:cNvPr id="16" name="Bild 15" descr="NABU_Logo_fuer_ppt_NAB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3964" y="10718"/>
            <a:ext cx="2030036" cy="1725226"/>
          </a:xfrm>
          <a:prstGeom prst="rect">
            <a:avLst/>
          </a:prstGeom>
        </p:spPr>
      </p:pic>
      <p:pic>
        <p:nvPicPr>
          <p:cNvPr id="9" name="Bild 8" descr="weisstorch_final_ManfredDelpho_grusskarte_rz.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224" y="3634038"/>
            <a:ext cx="4342299" cy="3283812"/>
          </a:xfrm>
          <a:prstGeom prst="rect">
            <a:avLst/>
          </a:prstGeom>
        </p:spPr>
      </p:pic>
    </p:spTree>
    <p:extLst>
      <p:ext uri="{BB962C8B-B14F-4D97-AF65-F5344CB8AC3E}">
        <p14:creationId xmlns:p14="http://schemas.microsoft.com/office/powerpoint/2010/main" val="18915398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 Bilder - Lichtgrau">
    <p:spTree>
      <p:nvGrpSpPr>
        <p:cNvPr id="1" name=""/>
        <p:cNvGrpSpPr/>
        <p:nvPr/>
      </p:nvGrpSpPr>
      <p:grpSpPr>
        <a:xfrm>
          <a:off x="0" y="0"/>
          <a:ext cx="0" cy="0"/>
          <a:chOff x="0" y="0"/>
          <a:chExt cx="0" cy="0"/>
        </a:xfrm>
      </p:grpSpPr>
      <p:sp>
        <p:nvSpPr>
          <p:cNvPr id="10" name="Rechteck 9"/>
          <p:cNvSpPr/>
          <p:nvPr/>
        </p:nvSpPr>
        <p:spPr>
          <a:xfrm>
            <a:off x="0" y="1439862"/>
            <a:ext cx="9144000" cy="504420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Titelmasterformat durch Klicken bearbeiten</a:t>
            </a:r>
            <a:endParaRPr lang="en-US"/>
          </a:p>
        </p:txBody>
      </p:sp>
      <p:sp>
        <p:nvSpPr>
          <p:cNvPr id="4" name="Date Placeholder 3"/>
          <p:cNvSpPr>
            <a:spLocks noGrp="1"/>
          </p:cNvSpPr>
          <p:nvPr>
            <p:ph type="dt" sz="half" idx="10"/>
          </p:nvPr>
        </p:nvSpPr>
        <p:spPr/>
        <p:txBody>
          <a:bodyPr/>
          <a:lstStyle/>
          <a:p>
            <a:fld id="{29E9A954-5961-439C-B721-F1014FFB81B2}" type="datetime1">
              <a:rPr lang="de-DE" smtClean="0"/>
              <a:t>06.03.2022</a:t>
            </a:fld>
            <a:endParaRPr lang="de-DE" dirty="0"/>
          </a:p>
        </p:txBody>
      </p:sp>
      <p:sp>
        <p:nvSpPr>
          <p:cNvPr id="5" name="Footer Placeholder 4"/>
          <p:cNvSpPr>
            <a:spLocks noGrp="1"/>
          </p:cNvSpPr>
          <p:nvPr>
            <p:ph type="ftr" sz="quarter" idx="11"/>
          </p:nvPr>
        </p:nvSpPr>
        <p:spPr/>
        <p:txBody>
          <a:bodyPr/>
          <a:lstStyle>
            <a:lvl1pPr algn="l">
              <a:defRPr/>
            </a:lvl1pPr>
          </a:lstStyle>
          <a:p>
            <a:r>
              <a:rPr lang="de-DE"/>
              <a:t>Sabine Brandt</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p:nvCxnSpPr>
        <p:spPr>
          <a:xfrm>
            <a:off x="0" y="6484069"/>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Bildplatzhalter 13"/>
          <p:cNvSpPr>
            <a:spLocks noGrp="1"/>
          </p:cNvSpPr>
          <p:nvPr>
            <p:ph type="pic" sz="quarter" idx="13"/>
          </p:nvPr>
        </p:nvSpPr>
        <p:spPr>
          <a:xfrm>
            <a:off x="462899" y="1439863"/>
            <a:ext cx="1888220" cy="1560512"/>
          </a:xfrm>
        </p:spPr>
        <p:txBody>
          <a:bodyPr/>
          <a:lstStyle/>
          <a:p>
            <a:r>
              <a:rPr lang="de-DE"/>
              <a:t>Bild durch Klicken auf Symbol hinzufügen</a:t>
            </a:r>
          </a:p>
        </p:txBody>
      </p:sp>
      <p:sp>
        <p:nvSpPr>
          <p:cNvPr id="15" name="Bildplatzhalter 13"/>
          <p:cNvSpPr>
            <a:spLocks noGrp="1"/>
          </p:cNvSpPr>
          <p:nvPr>
            <p:ph type="pic" sz="quarter" idx="14"/>
          </p:nvPr>
        </p:nvSpPr>
        <p:spPr>
          <a:xfrm>
            <a:off x="2574793" y="1439863"/>
            <a:ext cx="1888220" cy="1560512"/>
          </a:xfrm>
        </p:spPr>
        <p:txBody>
          <a:bodyPr/>
          <a:lstStyle/>
          <a:p>
            <a:r>
              <a:rPr lang="de-DE"/>
              <a:t>Bild durch Klicken auf Symbol hinzufügen</a:t>
            </a:r>
          </a:p>
        </p:txBody>
      </p:sp>
      <p:sp>
        <p:nvSpPr>
          <p:cNvPr id="16" name="Bildplatzhalter 13"/>
          <p:cNvSpPr>
            <a:spLocks noGrp="1"/>
          </p:cNvSpPr>
          <p:nvPr>
            <p:ph type="pic" sz="quarter" idx="15"/>
          </p:nvPr>
        </p:nvSpPr>
        <p:spPr>
          <a:xfrm>
            <a:off x="4686687" y="1439862"/>
            <a:ext cx="1888220" cy="1560512"/>
          </a:xfrm>
        </p:spPr>
        <p:txBody>
          <a:bodyPr/>
          <a:lstStyle/>
          <a:p>
            <a:r>
              <a:rPr lang="de-DE"/>
              <a:t>Bild durch Klicken auf Symbol hinzufügen</a:t>
            </a:r>
          </a:p>
        </p:txBody>
      </p:sp>
      <p:sp>
        <p:nvSpPr>
          <p:cNvPr id="17" name="Bildplatzhalter 13"/>
          <p:cNvSpPr>
            <a:spLocks noGrp="1"/>
          </p:cNvSpPr>
          <p:nvPr>
            <p:ph type="pic" sz="quarter" idx="16"/>
          </p:nvPr>
        </p:nvSpPr>
        <p:spPr>
          <a:xfrm>
            <a:off x="6798580" y="1439862"/>
            <a:ext cx="1888220" cy="1560512"/>
          </a:xfrm>
        </p:spPr>
        <p:txBody>
          <a:bodyPr/>
          <a:lstStyle/>
          <a:p>
            <a:r>
              <a:rPr lang="de-DE"/>
              <a:t>Bild durch Klicken auf Symbol hinzufügen</a:t>
            </a:r>
            <a:endParaRPr lang="de-DE" dirty="0"/>
          </a:p>
        </p:txBody>
      </p:sp>
      <p:sp>
        <p:nvSpPr>
          <p:cNvPr id="19" name="Textplatzhalter 18"/>
          <p:cNvSpPr>
            <a:spLocks noGrp="1"/>
          </p:cNvSpPr>
          <p:nvPr>
            <p:ph type="body" sz="quarter" idx="17"/>
          </p:nvPr>
        </p:nvSpPr>
        <p:spPr>
          <a:xfrm>
            <a:off x="457199" y="3097213"/>
            <a:ext cx="1893919" cy="3132843"/>
          </a:xfrm>
        </p:spPr>
        <p:txBody>
          <a:bodyPr/>
          <a:lstStyle>
            <a:lvl1pPr indent="0" algn="l">
              <a:buFontTx/>
              <a:buNone/>
              <a:defRPr sz="1600" kern="0"/>
            </a:lvl1pPr>
            <a:lvl2pPr marL="0" indent="0" algn="l">
              <a:buFontTx/>
              <a:buNone/>
              <a:defRPr sz="1600" kern="0"/>
            </a:lvl2pPr>
            <a:lvl3pPr marL="184150" indent="0" algn="l">
              <a:buFontTx/>
              <a:buNone/>
              <a:defRPr sz="1600" kern="0"/>
            </a:lvl3pPr>
            <a:lvl4pPr marL="358775" indent="0" algn="l">
              <a:buFontTx/>
              <a:buNone/>
              <a:defRPr sz="1600" kern="0"/>
            </a:lvl4pPr>
            <a:lvl5pPr marL="581025" indent="0" algn="l">
              <a:buFontTx/>
              <a:buNone/>
              <a:defRPr sz="1600" ker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0" name="Textplatzhalter 18"/>
          <p:cNvSpPr>
            <a:spLocks noGrp="1"/>
          </p:cNvSpPr>
          <p:nvPr>
            <p:ph type="body" sz="quarter" idx="18"/>
          </p:nvPr>
        </p:nvSpPr>
        <p:spPr>
          <a:xfrm>
            <a:off x="2574794" y="3097213"/>
            <a:ext cx="1888220" cy="3132843"/>
          </a:xfrm>
        </p:spPr>
        <p:txBody>
          <a:bodyPr/>
          <a:lstStyle>
            <a:lvl1pPr indent="0" algn="l">
              <a:buFontTx/>
              <a:buNone/>
              <a:defRPr sz="1600" kern="0"/>
            </a:lvl1pPr>
            <a:lvl2pPr marL="0" indent="0" algn="l">
              <a:buFontTx/>
              <a:buNone/>
              <a:defRPr sz="1600" kern="0"/>
            </a:lvl2pPr>
            <a:lvl3pPr marL="184150" indent="0" algn="l">
              <a:buFontTx/>
              <a:buNone/>
              <a:defRPr sz="1600" kern="0"/>
            </a:lvl3pPr>
            <a:lvl4pPr marL="358775" indent="0" algn="l">
              <a:buFontTx/>
              <a:buNone/>
              <a:defRPr sz="1600" kern="0"/>
            </a:lvl4pPr>
            <a:lvl5pPr marL="581025" indent="0" algn="l">
              <a:buFontTx/>
              <a:buNone/>
              <a:defRPr sz="1600" ker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1" name="Textplatzhalter 18"/>
          <p:cNvSpPr>
            <a:spLocks noGrp="1"/>
          </p:cNvSpPr>
          <p:nvPr>
            <p:ph type="body" sz="quarter" idx="19"/>
          </p:nvPr>
        </p:nvSpPr>
        <p:spPr>
          <a:xfrm>
            <a:off x="4686687" y="3101270"/>
            <a:ext cx="1888220" cy="3132843"/>
          </a:xfrm>
        </p:spPr>
        <p:txBody>
          <a:bodyPr/>
          <a:lstStyle>
            <a:lvl1pPr indent="0" algn="l">
              <a:buFontTx/>
              <a:buNone/>
              <a:defRPr sz="1600" kern="0"/>
            </a:lvl1pPr>
            <a:lvl2pPr marL="0" indent="0" algn="l">
              <a:buFontTx/>
              <a:buNone/>
              <a:defRPr sz="1600" kern="0"/>
            </a:lvl2pPr>
            <a:lvl3pPr marL="184150" indent="0" algn="l">
              <a:buFontTx/>
              <a:buNone/>
              <a:defRPr sz="1600" kern="0"/>
            </a:lvl3pPr>
            <a:lvl4pPr marL="358775" indent="0" algn="l">
              <a:buFontTx/>
              <a:buNone/>
              <a:defRPr sz="1600" kern="0"/>
            </a:lvl4pPr>
            <a:lvl5pPr marL="581025" indent="0" algn="l">
              <a:buFontTx/>
              <a:buNone/>
              <a:defRPr sz="1600" ker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18"/>
          <p:cNvSpPr>
            <a:spLocks noGrp="1"/>
          </p:cNvSpPr>
          <p:nvPr>
            <p:ph type="body" sz="quarter" idx="20"/>
          </p:nvPr>
        </p:nvSpPr>
        <p:spPr>
          <a:xfrm>
            <a:off x="6798580" y="3105327"/>
            <a:ext cx="1888220" cy="3132843"/>
          </a:xfrm>
        </p:spPr>
        <p:txBody>
          <a:bodyPr/>
          <a:lstStyle>
            <a:lvl1pPr indent="0" algn="l">
              <a:buFontTx/>
              <a:buNone/>
              <a:defRPr sz="1600" kern="0"/>
            </a:lvl1pPr>
            <a:lvl2pPr marL="0" indent="0" algn="l">
              <a:buFontTx/>
              <a:buNone/>
              <a:defRPr sz="1600" kern="0"/>
            </a:lvl2pPr>
            <a:lvl3pPr marL="184150" indent="0" algn="l">
              <a:buFontTx/>
              <a:buNone/>
              <a:defRPr sz="1600" kern="0"/>
            </a:lvl3pPr>
            <a:lvl4pPr marL="358775" indent="0" algn="l">
              <a:buFontTx/>
              <a:buNone/>
              <a:defRPr sz="1600" kern="0"/>
            </a:lvl4pPr>
            <a:lvl5pPr marL="581025" indent="0" algn="l">
              <a:buFontTx/>
              <a:buNone/>
              <a:defRPr sz="1600" ker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33272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Kapiteltrennfoli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78170"/>
            <a:ext cx="8037513" cy="2465237"/>
          </a:xfrm>
        </p:spPr>
        <p:txBody>
          <a:bodyPr anchor="b">
            <a:normAutofit/>
          </a:bodyPr>
          <a:lstStyle>
            <a:lvl1pPr algn="l">
              <a:defRPr sz="4800" b="0" cap="all">
                <a:solidFill>
                  <a:schemeClr val="tx2"/>
                </a:solidFill>
              </a:defRPr>
            </a:lvl1pPr>
          </a:lstStyle>
          <a:p>
            <a:r>
              <a:rPr lang="de-DE"/>
              <a:t>Titelmasterformat durch Klicken bearbeiten</a:t>
            </a:r>
            <a:endParaRPr lang="en-US" dirty="0"/>
          </a:p>
        </p:txBody>
      </p:sp>
      <p:sp>
        <p:nvSpPr>
          <p:cNvPr id="3" name="Text Placeholder 2"/>
          <p:cNvSpPr>
            <a:spLocks noGrp="1"/>
          </p:cNvSpPr>
          <p:nvPr>
            <p:ph type="body" idx="1"/>
          </p:nvPr>
        </p:nvSpPr>
        <p:spPr>
          <a:xfrm>
            <a:off x="457200" y="3355464"/>
            <a:ext cx="8037513" cy="2771588"/>
          </a:xfrm>
        </p:spPr>
        <p:txBody>
          <a:bodyPr lIns="0" tIns="0" rIns="0" bIns="0" anchor="t">
            <a:normAutofit/>
          </a:bodyPr>
          <a:lstStyle>
            <a:lvl1pPr marL="0" indent="0">
              <a:buNone/>
              <a:defRPr sz="2400">
                <a:solidFill>
                  <a:srgbClr val="598F1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e Placeholder 3"/>
          <p:cNvSpPr>
            <a:spLocks noGrp="1"/>
          </p:cNvSpPr>
          <p:nvPr>
            <p:ph type="dt" sz="half" idx="10"/>
          </p:nvPr>
        </p:nvSpPr>
        <p:spPr/>
        <p:txBody>
          <a:bodyPr/>
          <a:lstStyle/>
          <a:p>
            <a:fld id="{FC3C4D4A-1D2A-4629-8539-31D73F9BB720}" type="datetime1">
              <a:rPr lang="de-DE" smtClean="0"/>
              <a:t>06.03.2022</a:t>
            </a:fld>
            <a:endParaRPr lang="de-DE" dirty="0"/>
          </a:p>
        </p:txBody>
      </p:sp>
      <p:sp>
        <p:nvSpPr>
          <p:cNvPr id="5" name="Footer Placeholder 4"/>
          <p:cNvSpPr>
            <a:spLocks noGrp="1"/>
          </p:cNvSpPr>
          <p:nvPr>
            <p:ph type="ftr" sz="quarter" idx="11"/>
          </p:nvPr>
        </p:nvSpPr>
        <p:spPr/>
        <p:txBody>
          <a:bodyPr/>
          <a:lstStyle/>
          <a:p>
            <a:r>
              <a:rPr lang="de-DE"/>
              <a:t>Sabine Brandt</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7" name="Gerade Verbindung 6"/>
          <p:cNvCxnSpPr/>
          <p:nvPr/>
        </p:nvCxnSpPr>
        <p:spPr>
          <a:xfrm>
            <a:off x="0" y="6484069"/>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ild vollflächig">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6496050"/>
          </a:xfrm>
        </p:spPr>
        <p:txBody>
          <a:bodyPr/>
          <a:lstStyle/>
          <a:p>
            <a:r>
              <a:rPr lang="de-DE"/>
              <a:t>Bild durch Klicken auf Symbol hinzufügen</a:t>
            </a:r>
          </a:p>
        </p:txBody>
      </p:sp>
      <p:sp>
        <p:nvSpPr>
          <p:cNvPr id="2" name="Datumsplatzhalter 1"/>
          <p:cNvSpPr>
            <a:spLocks noGrp="1"/>
          </p:cNvSpPr>
          <p:nvPr>
            <p:ph type="dt" sz="half" idx="14"/>
          </p:nvPr>
        </p:nvSpPr>
        <p:spPr/>
        <p:txBody>
          <a:bodyPr/>
          <a:lstStyle/>
          <a:p>
            <a:fld id="{D1270DBE-97A3-4C1C-8B0E-8F9F25DAEEC0}" type="datetime1">
              <a:rPr lang="de-DE" smtClean="0"/>
              <a:t>06.03.2022</a:t>
            </a:fld>
            <a:endParaRPr lang="de-DE" dirty="0"/>
          </a:p>
        </p:txBody>
      </p:sp>
      <p:sp>
        <p:nvSpPr>
          <p:cNvPr id="6" name="Fußzeilenplatzhalter 5"/>
          <p:cNvSpPr>
            <a:spLocks noGrp="1"/>
          </p:cNvSpPr>
          <p:nvPr>
            <p:ph type="ftr" sz="quarter" idx="15"/>
          </p:nvPr>
        </p:nvSpPr>
        <p:spPr/>
        <p:txBody>
          <a:bodyPr/>
          <a:lstStyle/>
          <a:p>
            <a:r>
              <a:rPr lang="de-DE"/>
              <a:t>Sabine Brandt</a:t>
            </a:r>
            <a:endParaRPr lang="de-DE" dirty="0"/>
          </a:p>
        </p:txBody>
      </p:sp>
      <p:sp>
        <p:nvSpPr>
          <p:cNvPr id="7" name="Foliennummernplatzhalter 6"/>
          <p:cNvSpPr>
            <a:spLocks noGrp="1"/>
          </p:cNvSpPr>
          <p:nvPr>
            <p:ph type="sldNum" sz="quarter" idx="16"/>
          </p:nvPr>
        </p:nvSpPr>
        <p:spPr/>
        <p:txBody>
          <a:bodyPr/>
          <a:lstStyle/>
          <a:p>
            <a:fld id="{9D26C6B8-7DF4-4F01-8878-A6272B56DAC3}" type="slidenum">
              <a:rPr lang="de-DE" smtClean="0"/>
              <a:pPr/>
              <a:t>‹Nr.›</a:t>
            </a:fld>
            <a:endParaRPr lang="de-DE"/>
          </a:p>
        </p:txBody>
      </p:sp>
    </p:spTree>
    <p:extLst>
      <p:ext uri="{BB962C8B-B14F-4D97-AF65-F5344CB8AC3E}">
        <p14:creationId xmlns:p14="http://schemas.microsoft.com/office/powerpoint/2010/main" val="2025756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6D73685E-7AE6-4FD2-B02F-43FE24FAB562}" type="datetime1">
              <a:rPr lang="de-DE" smtClean="0"/>
              <a:t>06.03.2022</a:t>
            </a:fld>
            <a:endParaRPr lang="de-DE" dirty="0"/>
          </a:p>
        </p:txBody>
      </p:sp>
      <p:sp>
        <p:nvSpPr>
          <p:cNvPr id="4" name="Footer Placeholder 3"/>
          <p:cNvSpPr>
            <a:spLocks noGrp="1"/>
          </p:cNvSpPr>
          <p:nvPr>
            <p:ph type="ftr" sz="quarter" idx="11"/>
          </p:nvPr>
        </p:nvSpPr>
        <p:spPr/>
        <p:txBody>
          <a:bodyPr/>
          <a:lstStyle>
            <a:lvl1pPr algn="l">
              <a:defRPr/>
            </a:lvl1pPr>
          </a:lstStyle>
          <a:p>
            <a:r>
              <a:rPr lang="de-DE"/>
              <a:t>Sabine Brandt</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
        <p:nvSpPr>
          <p:cNvPr id="6" name="Textplatzhalter 8"/>
          <p:cNvSpPr>
            <a:spLocks noGrp="1"/>
          </p:cNvSpPr>
          <p:nvPr>
            <p:ph type="body" sz="quarter" idx="13"/>
          </p:nvPr>
        </p:nvSpPr>
        <p:spPr>
          <a:xfrm>
            <a:off x="457200" y="6157913"/>
            <a:ext cx="8229600" cy="258762"/>
          </a:xfrm>
        </p:spPr>
        <p:txBody>
          <a:bodyPr/>
          <a:lstStyle>
            <a:lvl1pPr>
              <a:defRPr sz="1400"/>
            </a:lvl1pPr>
            <a:lvl2pPr>
              <a:defRPr sz="1400"/>
            </a:lvl2pPr>
            <a:lvl3pPr>
              <a:defRPr sz="1400"/>
            </a:lvl3pPr>
            <a:lvl4pPr>
              <a:defRPr sz="1400"/>
            </a:lvl4pPr>
            <a:lvl5pPr>
              <a:defRPr sz="1400"/>
            </a:lvl5pPr>
          </a:lstStyle>
          <a:p>
            <a:pPr lvl="0"/>
            <a:r>
              <a:rPr lang="de-DE"/>
              <a:t>Textmasterformat bearbeiten</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F0CEADC-4BD1-49D7-98F9-C7307CDE6B7A}" type="datetime1">
              <a:rPr lang="de-DE" smtClean="0"/>
              <a:t>06.03.2022</a:t>
            </a:fld>
            <a:endParaRPr lang="de-DE"/>
          </a:p>
        </p:txBody>
      </p:sp>
      <p:sp>
        <p:nvSpPr>
          <p:cNvPr id="3" name="Footer Placeholder 2"/>
          <p:cNvSpPr>
            <a:spLocks noGrp="1"/>
          </p:cNvSpPr>
          <p:nvPr>
            <p:ph type="ftr" sz="quarter" idx="11"/>
          </p:nvPr>
        </p:nvSpPr>
        <p:spPr/>
        <p:txBody>
          <a:bodyPr/>
          <a:lstStyle>
            <a:lvl1pPr algn="l">
              <a:defRPr/>
            </a:lvl1pPr>
          </a:lstStyle>
          <a:p>
            <a:r>
              <a:rPr lang="de-DE"/>
              <a:t>Sabine Brandt</a:t>
            </a:r>
          </a:p>
        </p:txBody>
      </p:sp>
      <p:sp>
        <p:nvSpPr>
          <p:cNvPr id="4" name="Slide Number Placeholder 3"/>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Abschlussfolie">
    <p:spTree>
      <p:nvGrpSpPr>
        <p:cNvPr id="1" name=""/>
        <p:cNvGrpSpPr/>
        <p:nvPr/>
      </p:nvGrpSpPr>
      <p:grpSpPr>
        <a:xfrm>
          <a:off x="0" y="0"/>
          <a:ext cx="0" cy="0"/>
          <a:chOff x="0" y="0"/>
          <a:chExt cx="0" cy="0"/>
        </a:xfrm>
      </p:grpSpPr>
      <p:sp>
        <p:nvSpPr>
          <p:cNvPr id="12" name="Rectangle 6"/>
          <p:cNvSpPr/>
          <p:nvPr userDrawn="1"/>
        </p:nvSpPr>
        <p:spPr>
          <a:xfrm>
            <a:off x="0" y="6492240"/>
            <a:ext cx="9144000" cy="365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umsplatzhalter 2"/>
          <p:cNvSpPr>
            <a:spLocks noGrp="1"/>
          </p:cNvSpPr>
          <p:nvPr>
            <p:ph type="dt" sz="half" idx="10"/>
          </p:nvPr>
        </p:nvSpPr>
        <p:spPr/>
        <p:txBody>
          <a:bodyPr/>
          <a:lstStyle/>
          <a:p>
            <a:fld id="{869074D3-2AD2-4578-A763-19192B04FE7B}" type="datetime1">
              <a:rPr lang="de-DE" smtClean="0"/>
              <a:t>06.03.2022</a:t>
            </a:fld>
            <a:endParaRPr lang="de-DE" dirty="0"/>
          </a:p>
        </p:txBody>
      </p:sp>
      <p:sp>
        <p:nvSpPr>
          <p:cNvPr id="4" name="Fußzeilenplatzhalter 3"/>
          <p:cNvSpPr>
            <a:spLocks noGrp="1"/>
          </p:cNvSpPr>
          <p:nvPr>
            <p:ph type="ftr" sz="quarter" idx="11"/>
          </p:nvPr>
        </p:nvSpPr>
        <p:spPr/>
        <p:txBody>
          <a:bodyPr/>
          <a:lstStyle/>
          <a:p>
            <a:r>
              <a:rPr lang="de-DE"/>
              <a:t>Sabine Brandt</a:t>
            </a:r>
            <a:endParaRPr lang="de-DE" dirty="0"/>
          </a:p>
        </p:txBody>
      </p:sp>
      <p:sp>
        <p:nvSpPr>
          <p:cNvPr id="5" name="Foliennummernplatzhalter 4"/>
          <p:cNvSpPr>
            <a:spLocks noGrp="1"/>
          </p:cNvSpPr>
          <p:nvPr>
            <p:ph type="sldNum" sz="quarter" idx="12"/>
          </p:nvPr>
        </p:nvSpPr>
        <p:spPr/>
        <p:txBody>
          <a:bodyPr/>
          <a:lstStyle/>
          <a:p>
            <a:fld id="{9D26C6B8-7DF4-4F01-8878-A6272B56DAC3}" type="slidenum">
              <a:rPr lang="de-DE" smtClean="0"/>
              <a:pPr/>
              <a:t>‹Nr.›</a:t>
            </a:fld>
            <a:endParaRPr lang="de-DE"/>
          </a:p>
        </p:txBody>
      </p:sp>
      <p:sp>
        <p:nvSpPr>
          <p:cNvPr id="7" name="Inhaltsplatzhalter 2"/>
          <p:cNvSpPr>
            <a:spLocks noGrp="1"/>
          </p:cNvSpPr>
          <p:nvPr>
            <p:ph idx="1"/>
          </p:nvPr>
        </p:nvSpPr>
        <p:spPr>
          <a:xfrm>
            <a:off x="7113964" y="1973436"/>
            <a:ext cx="1844820" cy="4343364"/>
          </a:xfrm>
        </p:spPr>
        <p:txBody>
          <a:bodyPr/>
          <a:lstStyle>
            <a:lvl1pPr>
              <a:defRPr sz="1200"/>
            </a:lvl1pPr>
          </a:lstStyle>
          <a:p>
            <a:pPr lvl="0"/>
            <a:r>
              <a:rPr lang="de-DE" sz="1200"/>
              <a:t>Textmasterformat bearbeiten</a:t>
            </a:r>
          </a:p>
        </p:txBody>
      </p:sp>
      <p:pic>
        <p:nvPicPr>
          <p:cNvPr id="8" name="Bild 7" descr="NABU_Logo_fuer_ppt_NABU.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3964" y="10718"/>
            <a:ext cx="2030036" cy="1725226"/>
          </a:xfrm>
          <a:prstGeom prst="rect">
            <a:avLst/>
          </a:prstGeom>
        </p:spPr>
      </p:pic>
      <p:sp>
        <p:nvSpPr>
          <p:cNvPr id="11" name="Title 1"/>
          <p:cNvSpPr>
            <a:spLocks noGrp="1"/>
          </p:cNvSpPr>
          <p:nvPr>
            <p:ph type="title"/>
          </p:nvPr>
        </p:nvSpPr>
        <p:spPr>
          <a:xfrm>
            <a:off x="457200" y="302860"/>
            <a:ext cx="6582292" cy="1496904"/>
          </a:xfrm>
        </p:spPr>
        <p:txBody>
          <a:bodyPr/>
          <a:lstStyle/>
          <a:p>
            <a:r>
              <a:rPr lang="de-DE"/>
              <a:t>Titelmasterformat durch Klicken bearbeiten</a:t>
            </a:r>
            <a:endParaRPr lang="en-US" dirty="0"/>
          </a:p>
        </p:txBody>
      </p:sp>
      <p:pic>
        <p:nvPicPr>
          <p:cNvPr id="13" name="Bild 8" descr="weisstorch_final_ManfredDelpho_grusskarte_rz.psd"/>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47807" y="795657"/>
            <a:ext cx="7569045" cy="5724000"/>
          </a:xfrm>
          <a:prstGeom prst="rect">
            <a:avLst/>
          </a:prstGeom>
        </p:spPr>
      </p:pic>
    </p:spTree>
    <p:extLst>
      <p:ext uri="{BB962C8B-B14F-4D97-AF65-F5344CB8AC3E}">
        <p14:creationId xmlns:p14="http://schemas.microsoft.com/office/powerpoint/2010/main" val="25448732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und Inhalt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62DFFC64-5BDA-4F0A-B24D-E1C80ADE1820}" type="datetime1">
              <a:rPr lang="de-DE" smtClean="0"/>
              <a:t>06.03.2022</a:t>
            </a:fld>
            <a:endParaRPr lang="de-DE"/>
          </a:p>
        </p:txBody>
      </p:sp>
      <p:sp>
        <p:nvSpPr>
          <p:cNvPr id="5" name="Fußzeilenplatzhalter 4"/>
          <p:cNvSpPr>
            <a:spLocks noGrp="1"/>
          </p:cNvSpPr>
          <p:nvPr>
            <p:ph type="ftr" sz="quarter" idx="11"/>
          </p:nvPr>
        </p:nvSpPr>
        <p:spPr/>
        <p:txBody>
          <a:bodyPr/>
          <a:lstStyle/>
          <a:p>
            <a:r>
              <a:rPr lang="de-DE"/>
              <a:t>Sabine Brandt</a:t>
            </a:r>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ei Inhalte -Standar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440000"/>
            <a:ext cx="4038600" cy="471960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648200" y="1440000"/>
            <a:ext cx="4038600" cy="471960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p:cNvSpPr>
            <a:spLocks noGrp="1"/>
          </p:cNvSpPr>
          <p:nvPr>
            <p:ph type="dt" sz="half" idx="10"/>
          </p:nvPr>
        </p:nvSpPr>
        <p:spPr/>
        <p:txBody>
          <a:bodyPr/>
          <a:lstStyle/>
          <a:p>
            <a:fld id="{14DAF39F-E0AD-4C54-BF55-A31DBF0F22D6}" type="datetime1">
              <a:rPr lang="de-DE" smtClean="0"/>
              <a:t>06.03.2022</a:t>
            </a:fld>
            <a:endParaRPr lang="de-DE"/>
          </a:p>
        </p:txBody>
      </p:sp>
      <p:sp>
        <p:nvSpPr>
          <p:cNvPr id="6" name="Fußzeilenplatzhalter 5"/>
          <p:cNvSpPr>
            <a:spLocks noGrp="1"/>
          </p:cNvSpPr>
          <p:nvPr>
            <p:ph type="ftr" sz="quarter" idx="11"/>
          </p:nvPr>
        </p:nvSpPr>
        <p:spPr/>
        <p:txBody>
          <a:bodyPr/>
          <a:lstStyle/>
          <a:p>
            <a:r>
              <a:rPr lang="de-DE"/>
              <a:t>Sabine Brandt</a:t>
            </a:r>
          </a:p>
        </p:txBody>
      </p:sp>
      <p:sp>
        <p:nvSpPr>
          <p:cNvPr id="7" name="Foliennummernplatzhalter 6"/>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Nur Titel -Standar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4E9933DA-1F75-4F94-BED0-9AD0D3CA1562}" type="datetime1">
              <a:rPr lang="de-DE" smtClean="0"/>
              <a:t>06.03.2022</a:t>
            </a:fld>
            <a:endParaRPr lang="de-DE" dirty="0"/>
          </a:p>
        </p:txBody>
      </p:sp>
      <p:sp>
        <p:nvSpPr>
          <p:cNvPr id="4" name="Footer Placeholder 3"/>
          <p:cNvSpPr>
            <a:spLocks noGrp="1"/>
          </p:cNvSpPr>
          <p:nvPr>
            <p:ph type="ftr" sz="quarter" idx="11"/>
          </p:nvPr>
        </p:nvSpPr>
        <p:spPr/>
        <p:txBody>
          <a:bodyPr/>
          <a:lstStyle>
            <a:lvl1pPr algn="l">
              <a:defRPr/>
            </a:lvl1pPr>
          </a:lstStyle>
          <a:p>
            <a:r>
              <a:rPr lang="de-DE"/>
              <a:t>Sabine Brandt</a:t>
            </a:r>
            <a:endParaRPr lang="de-DE" dirty="0"/>
          </a:p>
        </p:txBody>
      </p:sp>
      <p:sp>
        <p:nvSpPr>
          <p:cNvPr id="5" name="Slide Number Placeholder 4"/>
          <p:cNvSpPr>
            <a:spLocks noGrp="1"/>
          </p:cNvSpPr>
          <p:nvPr>
            <p:ph type="sldNum" sz="quarter" idx="12"/>
          </p:nvPr>
        </p:nvSpPr>
        <p:spPr/>
        <p:txBody>
          <a:bodyPr/>
          <a:lstStyle/>
          <a:p>
            <a:fld id="{9D26C6B8-7DF4-4F01-8878-A6272B56DAC3}" type="slidenum">
              <a:rPr lang="de-DE" smtClean="0"/>
              <a:pPr/>
              <a:t>‹Nr.›</a:t>
            </a:fld>
            <a:endParaRPr lang="de-D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Inhaltsplatzhalter 2"/>
          <p:cNvSpPr>
            <a:spLocks noGrp="1"/>
          </p:cNvSpPr>
          <p:nvPr>
            <p:ph idx="1"/>
          </p:nvPr>
        </p:nvSpPr>
        <p:spPr>
          <a:xfrm>
            <a:off x="3423600" y="1439863"/>
            <a:ext cx="5252856" cy="4686300"/>
          </a:xfrm>
        </p:spPr>
        <p:txBody>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extplatzhalter 3"/>
          <p:cNvSpPr>
            <a:spLocks noGrp="1"/>
          </p:cNvSpPr>
          <p:nvPr>
            <p:ph type="body" sz="half" idx="2"/>
          </p:nvPr>
        </p:nvSpPr>
        <p:spPr>
          <a:xfrm>
            <a:off x="457200" y="1435100"/>
            <a:ext cx="273600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EDB3AEE4-ED11-4AAF-8720-691870F7C3D3}" type="datetime1">
              <a:rPr lang="de-DE" smtClean="0"/>
              <a:t>06.03.2022</a:t>
            </a:fld>
            <a:endParaRPr lang="de-DE"/>
          </a:p>
        </p:txBody>
      </p:sp>
      <p:sp>
        <p:nvSpPr>
          <p:cNvPr id="6" name="Fußzeilenplatzhalter 5"/>
          <p:cNvSpPr>
            <a:spLocks noGrp="1"/>
          </p:cNvSpPr>
          <p:nvPr>
            <p:ph type="ftr" sz="quarter" idx="11"/>
          </p:nvPr>
        </p:nvSpPr>
        <p:spPr/>
        <p:txBody>
          <a:bodyPr/>
          <a:lstStyle/>
          <a:p>
            <a:r>
              <a:rPr lang="de-DE"/>
              <a:t>Sabine Brandt</a:t>
            </a:r>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Titelmasterformat durch Klicken bearbeiten</a:t>
            </a:r>
            <a:endParaRPr lang="de-DE"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Bild">
    <p:spTree>
      <p:nvGrpSpPr>
        <p:cNvPr id="1" name=""/>
        <p:cNvGrpSpPr/>
        <p:nvPr/>
      </p:nvGrpSpPr>
      <p:grpSpPr>
        <a:xfrm>
          <a:off x="0" y="0"/>
          <a:ext cx="0" cy="0"/>
          <a:chOff x="0" y="0"/>
          <a:chExt cx="0" cy="0"/>
        </a:xfrm>
      </p:grpSpPr>
      <p:sp>
        <p:nvSpPr>
          <p:cNvPr id="15" name="Bildplatzhalter 14"/>
          <p:cNvSpPr>
            <a:spLocks noGrp="1"/>
          </p:cNvSpPr>
          <p:nvPr>
            <p:ph type="pic" sz="quarter" idx="13"/>
          </p:nvPr>
        </p:nvSpPr>
        <p:spPr>
          <a:xfrm>
            <a:off x="0" y="0"/>
            <a:ext cx="9144000" cy="4893124"/>
          </a:xfrm>
        </p:spPr>
        <p:txBody>
          <a:bodyPr/>
          <a:lstStyle/>
          <a:p>
            <a:r>
              <a:rPr lang="de-DE"/>
              <a:t>Bild durch Klicken auf Symbol hinzufügen</a:t>
            </a:r>
          </a:p>
        </p:txBody>
      </p:sp>
      <p:sp>
        <p:nvSpPr>
          <p:cNvPr id="11" name="Title 1"/>
          <p:cNvSpPr>
            <a:spLocks noGrp="1"/>
          </p:cNvSpPr>
          <p:nvPr>
            <p:ph type="ctrTitle"/>
          </p:nvPr>
        </p:nvSpPr>
        <p:spPr>
          <a:xfrm>
            <a:off x="457200" y="4893124"/>
            <a:ext cx="6101509" cy="846648"/>
          </a:xfrm>
        </p:spPr>
        <p:txBody>
          <a:bodyPr anchor="b">
            <a:noAutofit/>
          </a:bodyPr>
          <a:lstStyle>
            <a:lvl1pPr>
              <a:lnSpc>
                <a:spcPct val="90000"/>
              </a:lnSpc>
              <a:defRPr sz="2800" cap="none" normalizeH="0" baseline="0"/>
            </a:lvl1pPr>
          </a:lstStyle>
          <a:p>
            <a:r>
              <a:rPr lang="de-DE"/>
              <a:t>Titelmasterformat durch Klicken bearbeiten</a:t>
            </a:r>
            <a:endParaRPr lang="en-US" dirty="0"/>
          </a:p>
        </p:txBody>
      </p:sp>
      <p:sp>
        <p:nvSpPr>
          <p:cNvPr id="12" name="Subtitle 2"/>
          <p:cNvSpPr>
            <a:spLocks noGrp="1"/>
          </p:cNvSpPr>
          <p:nvPr>
            <p:ph type="subTitle" idx="1"/>
          </p:nvPr>
        </p:nvSpPr>
        <p:spPr>
          <a:xfrm>
            <a:off x="457200" y="5739772"/>
            <a:ext cx="6101509" cy="507858"/>
          </a:xfrm>
        </p:spPr>
        <p:txBody>
          <a:bodyPr lIns="0" tIns="0" rIns="0" bIns="0"/>
          <a:lstStyle>
            <a:lvl1pPr marL="0" indent="0" algn="l">
              <a:buNone/>
              <a:defRPr sz="1800">
                <a:solidFill>
                  <a:srgbClr val="598F1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endParaRPr lang="en-US" dirty="0"/>
          </a:p>
        </p:txBody>
      </p:sp>
      <p:sp>
        <p:nvSpPr>
          <p:cNvPr id="10" name="Bildplatzhalter 9"/>
          <p:cNvSpPr>
            <a:spLocks noGrp="1"/>
          </p:cNvSpPr>
          <p:nvPr>
            <p:ph type="pic" sz="quarter" idx="14"/>
          </p:nvPr>
        </p:nvSpPr>
        <p:spPr>
          <a:xfrm>
            <a:off x="457200" y="0"/>
            <a:ext cx="1562400" cy="1328400"/>
          </a:xfrm>
        </p:spPr>
        <p:txBody>
          <a:bodyPr/>
          <a:lstStyle/>
          <a:p>
            <a:r>
              <a:rPr lang="de-DE"/>
              <a:t>Bild durch Klicken auf Symbol hinzufügen</a:t>
            </a:r>
          </a:p>
        </p:txBody>
      </p:sp>
    </p:spTree>
    <p:extLst>
      <p:ext uri="{BB962C8B-B14F-4D97-AF65-F5344CB8AC3E}">
        <p14:creationId xmlns:p14="http://schemas.microsoft.com/office/powerpoint/2010/main" val="42494969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457200" y="1440000"/>
            <a:ext cx="8229600" cy="471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p>
        </p:txBody>
      </p:sp>
      <p:sp>
        <p:nvSpPr>
          <p:cNvPr id="4" name="Textplatzhalter 3"/>
          <p:cNvSpPr>
            <a:spLocks noGrp="1"/>
          </p:cNvSpPr>
          <p:nvPr>
            <p:ph type="body" sz="half" idx="2"/>
          </p:nvPr>
        </p:nvSpPr>
        <p:spPr>
          <a:xfrm>
            <a:off x="457200" y="6159600"/>
            <a:ext cx="8229600" cy="2592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fld id="{886237F2-E2A1-474C-846E-804F51A1DB85}" type="datetime1">
              <a:rPr lang="de-DE" smtClean="0"/>
              <a:t>06.03.2022</a:t>
            </a:fld>
            <a:endParaRPr lang="de-DE"/>
          </a:p>
        </p:txBody>
      </p:sp>
      <p:sp>
        <p:nvSpPr>
          <p:cNvPr id="6" name="Fußzeilenplatzhalter 5"/>
          <p:cNvSpPr>
            <a:spLocks noGrp="1"/>
          </p:cNvSpPr>
          <p:nvPr>
            <p:ph type="ftr" sz="quarter" idx="11"/>
          </p:nvPr>
        </p:nvSpPr>
        <p:spPr/>
        <p:txBody>
          <a:bodyPr/>
          <a:lstStyle/>
          <a:p>
            <a:r>
              <a:rPr lang="de-DE"/>
              <a:t>Sabine Brandt</a:t>
            </a:r>
          </a:p>
        </p:txBody>
      </p:sp>
      <p:sp>
        <p:nvSpPr>
          <p:cNvPr id="7" name="Foliennummernplatzhalter 6"/>
          <p:cNvSpPr>
            <a:spLocks noGrp="1"/>
          </p:cNvSpPr>
          <p:nvPr>
            <p:ph type="sldNum" sz="quarter" idx="12"/>
          </p:nvPr>
        </p:nvSpPr>
        <p:spPr/>
        <p:txBody>
          <a:bodyPr/>
          <a:lstStyle/>
          <a:p>
            <a:fld id="{AC3C7B9E-10CE-43F7-B1C0-FF2E876F370F}" type="slidenum">
              <a:rPr lang="de-DE" smtClean="0"/>
              <a:pPr/>
              <a:t>‹Nr.›</a:t>
            </a:fld>
            <a:endParaRPr lang="de-DE"/>
          </a:p>
        </p:txBody>
      </p:sp>
      <p:sp>
        <p:nvSpPr>
          <p:cNvPr id="8" name="Titel 7"/>
          <p:cNvSpPr>
            <a:spLocks noGrp="1"/>
          </p:cNvSpPr>
          <p:nvPr>
            <p:ph type="title"/>
          </p:nvPr>
        </p:nvSpPr>
        <p:spPr/>
        <p:txBody>
          <a:bodyPr/>
          <a:lstStyle/>
          <a:p>
            <a:r>
              <a:rPr lang="de-DE"/>
              <a:t>Titelmasterformat durch Klicken bearbeiten</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22C2CD6B-5541-4425-B084-AE0CB3D4CD9C}" type="datetime1">
              <a:rPr lang="de-DE" smtClean="0"/>
              <a:t>06.03.2022</a:t>
            </a:fld>
            <a:endParaRPr lang="de-DE"/>
          </a:p>
        </p:txBody>
      </p:sp>
      <p:sp>
        <p:nvSpPr>
          <p:cNvPr id="5" name="Fußzeilenplatzhalter 4"/>
          <p:cNvSpPr>
            <a:spLocks noGrp="1"/>
          </p:cNvSpPr>
          <p:nvPr>
            <p:ph type="ftr" sz="quarter" idx="11"/>
          </p:nvPr>
        </p:nvSpPr>
        <p:spPr/>
        <p:txBody>
          <a:bodyPr/>
          <a:lstStyle/>
          <a:p>
            <a:r>
              <a:rPr lang="de-DE"/>
              <a:t>Sabine Brandt</a:t>
            </a:r>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66C6BD3A-4A80-4001-A68F-1DD2951579E8}" type="datetime1">
              <a:rPr lang="de-DE" smtClean="0"/>
              <a:t>06.03.2022</a:t>
            </a:fld>
            <a:endParaRPr lang="de-DE"/>
          </a:p>
        </p:txBody>
      </p:sp>
      <p:sp>
        <p:nvSpPr>
          <p:cNvPr id="5" name="Fußzeilenplatzhalter 4"/>
          <p:cNvSpPr>
            <a:spLocks noGrp="1"/>
          </p:cNvSpPr>
          <p:nvPr>
            <p:ph type="ftr" sz="quarter" idx="11"/>
          </p:nvPr>
        </p:nvSpPr>
        <p:spPr/>
        <p:txBody>
          <a:bodyPr/>
          <a:lstStyle/>
          <a:p>
            <a:r>
              <a:rPr lang="de-DE"/>
              <a:t>Sabine Brandt</a:t>
            </a:r>
          </a:p>
        </p:txBody>
      </p:sp>
      <p:sp>
        <p:nvSpPr>
          <p:cNvPr id="6" name="Foliennummernplatzhalter 5"/>
          <p:cNvSpPr>
            <a:spLocks noGrp="1"/>
          </p:cNvSpPr>
          <p:nvPr>
            <p:ph type="sldNum" sz="quarter" idx="12"/>
          </p:nvPr>
        </p:nvSpPr>
        <p:spPr/>
        <p:txBody>
          <a:bodyPr/>
          <a:lstStyle/>
          <a:p>
            <a:fld id="{AC3C7B9E-10CE-43F7-B1C0-FF2E876F370F}" type="slidenum">
              <a:rPr lang="de-DE" smtClean="0"/>
              <a:pPr/>
              <a:t>‹Nr.›</a:t>
            </a:fld>
            <a:endParaRPr lang="de-D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p:cNvSpPr>
            <a:spLocks noGrp="1"/>
          </p:cNvSpPr>
          <p:nvPr>
            <p:ph type="dt" sz="half" idx="10"/>
          </p:nvPr>
        </p:nvSpPr>
        <p:spPr/>
        <p:txBody>
          <a:bodyPr/>
          <a:lstStyle/>
          <a:p>
            <a:fld id="{7FBE7F6C-1C55-441E-9E57-1242B650FA4F}" type="datetime1">
              <a:rPr lang="de-DE" smtClean="0"/>
              <a:t>06.03.2022</a:t>
            </a:fld>
            <a:endParaRPr lang="de-DE"/>
          </a:p>
        </p:txBody>
      </p:sp>
      <p:sp>
        <p:nvSpPr>
          <p:cNvPr id="5" name="Fußzeilenplatzhalter 4"/>
          <p:cNvSpPr>
            <a:spLocks noGrp="1"/>
          </p:cNvSpPr>
          <p:nvPr>
            <p:ph type="ftr" sz="quarter" idx="11"/>
          </p:nvPr>
        </p:nvSpPr>
        <p:spPr/>
        <p:txBody>
          <a:bodyPr/>
          <a:lstStyle/>
          <a:p>
            <a:r>
              <a:rPr lang="de-DE"/>
              <a:t>Sabine Brandt</a:t>
            </a:r>
          </a:p>
        </p:txBody>
      </p:sp>
      <p:sp>
        <p:nvSpPr>
          <p:cNvPr id="6" name="Foliennummernplatzhalter 5"/>
          <p:cNvSpPr>
            <a:spLocks noGrp="1"/>
          </p:cNvSpPr>
          <p:nvPr>
            <p:ph type="sldNum" sz="quarter" idx="12"/>
          </p:nvPr>
        </p:nvSpPr>
        <p:spPr/>
        <p:txBody>
          <a:bodyPr/>
          <a:lstStyle/>
          <a:p>
            <a:fld id="{16EFD5B1-68CB-4A29-8F6C-4D18DB05CB6D}" type="slidenum">
              <a:rPr lang="de-DE" smtClean="0"/>
              <a:pPr/>
              <a:t>‹Nr.›</a:t>
            </a:fld>
            <a:endParaRPr lang="de-DE"/>
          </a:p>
        </p:txBody>
      </p:sp>
      <p:sp>
        <p:nvSpPr>
          <p:cNvPr id="10" name="Textplatzhalter 9"/>
          <p:cNvSpPr>
            <a:spLocks noGrp="1"/>
          </p:cNvSpPr>
          <p:nvPr>
            <p:ph type="body" sz="quarter" idx="13"/>
          </p:nvPr>
        </p:nvSpPr>
        <p:spPr>
          <a:xfrm>
            <a:off x="457200" y="6159600"/>
            <a:ext cx="8229600" cy="259200"/>
          </a:xfrm>
        </p:spPr>
        <p:txBody>
          <a:bodyPr/>
          <a:lstStyle>
            <a:lvl1pPr>
              <a:defRPr sz="1400"/>
            </a:lvl1pPr>
            <a:lvl2pPr>
              <a:defRPr sz="1400"/>
            </a:lvl2pPr>
            <a:lvl3pPr>
              <a:defRPr sz="1400"/>
            </a:lvl3pPr>
            <a:lvl4pPr>
              <a:defRPr sz="1400"/>
            </a:lvl4pPr>
            <a:lvl5pPr>
              <a:defRPr sz="1400"/>
            </a:lvl5pPr>
          </a:lstStyle>
          <a:p>
            <a:pPr lvl="0"/>
            <a:r>
              <a:rPr lang="de-DE"/>
              <a:t>Textmasterformat bearbeiten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el und Inhalt - Lichtgrau">
    <p:spTree>
      <p:nvGrpSpPr>
        <p:cNvPr id="1" name=""/>
        <p:cNvGrpSpPr/>
        <p:nvPr/>
      </p:nvGrpSpPr>
      <p:grpSpPr>
        <a:xfrm>
          <a:off x="0" y="0"/>
          <a:ext cx="0" cy="0"/>
          <a:chOff x="0" y="0"/>
          <a:chExt cx="0" cy="0"/>
        </a:xfrm>
      </p:grpSpPr>
      <p:sp>
        <p:nvSpPr>
          <p:cNvPr id="14" name="Rechteck 13"/>
          <p:cNvSpPr/>
          <p:nvPr userDrawn="1"/>
        </p:nvSpPr>
        <p:spPr>
          <a:xfrm>
            <a:off x="0" y="1439862"/>
            <a:ext cx="9144000" cy="504420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Rechteck 9"/>
          <p:cNvSpPr/>
          <p:nvPr/>
        </p:nvSpPr>
        <p:spPr>
          <a:xfrm>
            <a:off x="0" y="1439862"/>
            <a:ext cx="9144000" cy="504420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Titelmasterformat durch Klicken bearbeiten</a:t>
            </a:r>
            <a:endParaRPr lang="en-US"/>
          </a:p>
        </p:txBody>
      </p:sp>
      <p:sp>
        <p:nvSpPr>
          <p:cNvPr id="4" name="Date Placeholder 3"/>
          <p:cNvSpPr>
            <a:spLocks noGrp="1"/>
          </p:cNvSpPr>
          <p:nvPr>
            <p:ph type="dt" sz="half" idx="10"/>
          </p:nvPr>
        </p:nvSpPr>
        <p:spPr/>
        <p:txBody>
          <a:bodyPr/>
          <a:lstStyle/>
          <a:p>
            <a:fld id="{AA3151A9-DE37-482D-8855-6F193A60B1D5}" type="datetime1">
              <a:rPr lang="de-DE" smtClean="0"/>
              <a:t>06.03.2022</a:t>
            </a:fld>
            <a:endParaRPr lang="de-DE"/>
          </a:p>
        </p:txBody>
      </p:sp>
      <p:sp>
        <p:nvSpPr>
          <p:cNvPr id="5" name="Footer Placeholder 4"/>
          <p:cNvSpPr>
            <a:spLocks noGrp="1"/>
          </p:cNvSpPr>
          <p:nvPr>
            <p:ph type="ftr" sz="quarter" idx="11"/>
          </p:nvPr>
        </p:nvSpPr>
        <p:spPr/>
        <p:txBody>
          <a:bodyPr/>
          <a:lstStyle>
            <a:lvl1pPr algn="l">
              <a:defRPr/>
            </a:lvl1pPr>
          </a:lstStyle>
          <a:p>
            <a:r>
              <a:rPr lang="de-DE"/>
              <a:t>Sabine Brandt</a:t>
            </a:r>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p:nvCxnSpPr>
        <p:spPr>
          <a:xfrm>
            <a:off x="0" y="6484069"/>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1" name="Inhaltsplatzhalter 6"/>
          <p:cNvSpPr>
            <a:spLocks noGrp="1"/>
          </p:cNvSpPr>
          <p:nvPr>
            <p:ph sz="quarter" idx="14"/>
          </p:nvPr>
        </p:nvSpPr>
        <p:spPr>
          <a:xfrm>
            <a:off x="457200" y="1619250"/>
            <a:ext cx="8229600" cy="4538663"/>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3" name="Textplatzhalter 8"/>
          <p:cNvSpPr>
            <a:spLocks noGrp="1"/>
          </p:cNvSpPr>
          <p:nvPr>
            <p:ph type="body" sz="quarter" idx="13"/>
          </p:nvPr>
        </p:nvSpPr>
        <p:spPr>
          <a:xfrm>
            <a:off x="457200" y="6157913"/>
            <a:ext cx="8229600" cy="258762"/>
          </a:xfrm>
        </p:spPr>
        <p:txBody>
          <a:bodyPr/>
          <a:lstStyle>
            <a:lvl1pPr>
              <a:defRPr sz="1400"/>
            </a:lvl1pPr>
            <a:lvl2pPr>
              <a:defRPr sz="1400"/>
            </a:lvl2pPr>
            <a:lvl3pPr>
              <a:defRPr sz="1400"/>
            </a:lvl3pPr>
            <a:lvl4pPr>
              <a:defRPr sz="1400"/>
            </a:lvl4pPr>
            <a:lvl5pPr>
              <a:defRPr sz="14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30423463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Zwei Inhalte - Lichtgrau">
    <p:spTree>
      <p:nvGrpSpPr>
        <p:cNvPr id="1" name=""/>
        <p:cNvGrpSpPr/>
        <p:nvPr/>
      </p:nvGrpSpPr>
      <p:grpSpPr>
        <a:xfrm>
          <a:off x="0" y="0"/>
          <a:ext cx="0" cy="0"/>
          <a:chOff x="0" y="0"/>
          <a:chExt cx="0" cy="0"/>
        </a:xfrm>
      </p:grpSpPr>
      <p:sp>
        <p:nvSpPr>
          <p:cNvPr id="8" name="Rechteck 7"/>
          <p:cNvSpPr/>
          <p:nvPr/>
        </p:nvSpPr>
        <p:spPr>
          <a:xfrm>
            <a:off x="0" y="1439862"/>
            <a:ext cx="9144000" cy="5044207"/>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2" name="Title 1"/>
          <p:cNvSpPr>
            <a:spLocks noGrp="1"/>
          </p:cNvSpPr>
          <p:nvPr>
            <p:ph type="title"/>
          </p:nvPr>
        </p:nvSpPr>
        <p:spPr/>
        <p:txBody>
          <a:bodyPr/>
          <a:lstStyle/>
          <a:p>
            <a:r>
              <a:rPr lang="de-DE"/>
              <a:t>Titelmasterformat durch Klicken bearbeiten</a:t>
            </a:r>
            <a:endParaRPr lang="en-US"/>
          </a:p>
        </p:txBody>
      </p:sp>
      <p:sp>
        <p:nvSpPr>
          <p:cNvPr id="3" name="Content Placeholder 2"/>
          <p:cNvSpPr>
            <a:spLocks noGrp="1"/>
          </p:cNvSpPr>
          <p:nvPr>
            <p:ph sz="half" idx="1"/>
          </p:nvPr>
        </p:nvSpPr>
        <p:spPr>
          <a:xfrm>
            <a:off x="457200" y="1620000"/>
            <a:ext cx="4038600" cy="4537913"/>
          </a:xfrm>
        </p:spPr>
        <p:txBody>
          <a:bodyPr lIns="0" tIns="0" rIns="0" bIns="0"/>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48200" y="1620000"/>
            <a:ext cx="4038600" cy="4537913"/>
          </a:xfrm>
        </p:spPr>
        <p:txBody>
          <a:bodyPr lIns="0" tIns="0" rIns="0"/>
          <a:lstStyle>
            <a:lvl1pPr>
              <a:defRPr sz="2000"/>
            </a:lvl1pPr>
            <a:lvl2pPr>
              <a:defRPr sz="2000"/>
            </a:lvl2pPr>
            <a:lvl3pPr>
              <a:defRPr sz="2000"/>
            </a:lvl3pPr>
            <a:lvl4pPr>
              <a:defRPr sz="2000"/>
            </a:lvl4pPr>
            <a:lvl5pPr>
              <a:defRPr sz="2000"/>
            </a:lvl5pPr>
            <a:lvl6pPr>
              <a:buAutoNum type="arabicPeriod"/>
              <a:defRPr sz="2000"/>
            </a:lvl6pPr>
            <a:lvl7pPr>
              <a:buAutoNum type="arabicPeriod"/>
              <a:defRPr sz="2000"/>
            </a:lvl7pPr>
            <a:lvl8pPr>
              <a:buAutoNum type="arabicPeriod"/>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78FDED50-AAE9-4237-A740-9D90B411FEA8}" type="datetime1">
              <a:rPr lang="de-DE" smtClean="0"/>
              <a:t>06.03.2022</a:t>
            </a:fld>
            <a:endParaRPr lang="de-DE" dirty="0"/>
          </a:p>
        </p:txBody>
      </p:sp>
      <p:sp>
        <p:nvSpPr>
          <p:cNvPr id="6" name="Footer Placeholder 5"/>
          <p:cNvSpPr>
            <a:spLocks noGrp="1"/>
          </p:cNvSpPr>
          <p:nvPr>
            <p:ph type="ftr" sz="quarter" idx="11"/>
          </p:nvPr>
        </p:nvSpPr>
        <p:spPr/>
        <p:txBody>
          <a:bodyPr/>
          <a:lstStyle>
            <a:lvl1pPr algn="l">
              <a:defRPr/>
            </a:lvl1pPr>
          </a:lstStyle>
          <a:p>
            <a:r>
              <a:rPr lang="de-DE"/>
              <a:t>Sabine Brandt</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cxnSp>
        <p:nvCxnSpPr>
          <p:cNvPr id="9" name="Gerade Verbindung 8"/>
          <p:cNvCxnSpPr/>
          <p:nvPr/>
        </p:nvCxnSpPr>
        <p:spPr>
          <a:xfrm>
            <a:off x="0" y="6484069"/>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0" name="Textplatzhalter 8"/>
          <p:cNvSpPr>
            <a:spLocks noGrp="1"/>
          </p:cNvSpPr>
          <p:nvPr>
            <p:ph type="body" sz="quarter" idx="13"/>
          </p:nvPr>
        </p:nvSpPr>
        <p:spPr>
          <a:xfrm>
            <a:off x="457200" y="6157913"/>
            <a:ext cx="4038600" cy="258762"/>
          </a:xfrm>
        </p:spPr>
        <p:txBody>
          <a:bodyPr/>
          <a:lstStyle>
            <a:lvl1pPr>
              <a:defRPr sz="1400"/>
            </a:lvl1pPr>
            <a:lvl2pPr>
              <a:defRPr sz="1400"/>
            </a:lvl2pPr>
            <a:lvl3pPr>
              <a:defRPr sz="1400"/>
            </a:lvl3pPr>
            <a:lvl4pPr>
              <a:defRPr sz="1400"/>
            </a:lvl4pPr>
            <a:lvl5pPr>
              <a:defRPr sz="14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Textplatzhalter 8"/>
          <p:cNvSpPr>
            <a:spLocks noGrp="1"/>
          </p:cNvSpPr>
          <p:nvPr>
            <p:ph type="body" sz="quarter" idx="14"/>
          </p:nvPr>
        </p:nvSpPr>
        <p:spPr>
          <a:xfrm>
            <a:off x="4648200" y="6157913"/>
            <a:ext cx="4038600" cy="258762"/>
          </a:xfrm>
        </p:spPr>
        <p:txBody>
          <a:bodyPr/>
          <a:lstStyle>
            <a:lvl1pPr>
              <a:defRPr sz="1400"/>
            </a:lvl1pPr>
            <a:lvl2pPr>
              <a:defRPr sz="1400"/>
            </a:lvl2pPr>
            <a:lvl3pPr>
              <a:defRPr sz="1400"/>
            </a:lvl3pPr>
            <a:lvl4pPr>
              <a:defRPr sz="1400"/>
            </a:lvl4pPr>
            <a:lvl5pPr>
              <a:defRPr sz="14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1002419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el und Inhalt + Bild schmal">
    <p:spTree>
      <p:nvGrpSpPr>
        <p:cNvPr id="1" name=""/>
        <p:cNvGrpSpPr/>
        <p:nvPr/>
      </p:nvGrpSpPr>
      <p:grpSpPr>
        <a:xfrm>
          <a:off x="0" y="0"/>
          <a:ext cx="0" cy="0"/>
          <a:chOff x="0" y="0"/>
          <a:chExt cx="0" cy="0"/>
        </a:xfrm>
      </p:grpSpPr>
      <p:sp>
        <p:nvSpPr>
          <p:cNvPr id="2" name="Title 1"/>
          <p:cNvSpPr>
            <a:spLocks noGrp="1"/>
          </p:cNvSpPr>
          <p:nvPr>
            <p:ph type="title"/>
          </p:nvPr>
        </p:nvSpPr>
        <p:spPr>
          <a:xfrm>
            <a:off x="457200" y="239040"/>
            <a:ext cx="5251449" cy="990600"/>
          </a:xfrm>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457199" y="1440000"/>
            <a:ext cx="5251450" cy="4718304"/>
          </a:xfrm>
        </p:spPr>
        <p:txBody>
          <a:bodyPr lIns="0" tIns="0" rIns="0" bIns="0"/>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E3B4A8F2-061E-46BD-BE0E-8EE37CC9916B}" type="datetime1">
              <a:rPr lang="de-DE" smtClean="0"/>
              <a:t>06.03.2022</a:t>
            </a:fld>
            <a:endParaRPr lang="de-DE" dirty="0"/>
          </a:p>
        </p:txBody>
      </p:sp>
      <p:sp>
        <p:nvSpPr>
          <p:cNvPr id="6" name="Footer Placeholder 5"/>
          <p:cNvSpPr>
            <a:spLocks noGrp="1"/>
          </p:cNvSpPr>
          <p:nvPr>
            <p:ph type="ftr" sz="quarter" idx="11"/>
          </p:nvPr>
        </p:nvSpPr>
        <p:spPr/>
        <p:txBody>
          <a:bodyPr/>
          <a:lstStyle>
            <a:lvl1pPr algn="l">
              <a:defRPr/>
            </a:lvl1pPr>
          </a:lstStyle>
          <a:p>
            <a:r>
              <a:rPr lang="de-DE"/>
              <a:t>Sabine Brandt</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0"/>
            <a:ext cx="3211286" cy="6498000"/>
          </a:xfrm>
        </p:spPr>
        <p:txBody>
          <a:bodyPr/>
          <a:lstStyle/>
          <a:p>
            <a:r>
              <a:rPr lang="de-DE"/>
              <a:t>Bild durch Klicken auf Symbol hinzufügen</a:t>
            </a:r>
          </a:p>
        </p:txBody>
      </p:sp>
      <p:sp>
        <p:nvSpPr>
          <p:cNvPr id="8" name="Textplatzhalter 8"/>
          <p:cNvSpPr>
            <a:spLocks noGrp="1"/>
          </p:cNvSpPr>
          <p:nvPr>
            <p:ph type="body" sz="quarter" idx="14"/>
          </p:nvPr>
        </p:nvSpPr>
        <p:spPr>
          <a:xfrm>
            <a:off x="457200" y="6157913"/>
            <a:ext cx="5251450" cy="258762"/>
          </a:xfrm>
        </p:spPr>
        <p:txBody>
          <a:bodyPr/>
          <a:lstStyle>
            <a:lvl1pPr>
              <a:defRPr sz="1400"/>
            </a:lvl1pPr>
            <a:lvl2pPr>
              <a:defRPr sz="1400"/>
            </a:lvl2pPr>
            <a:lvl3pPr>
              <a:defRPr sz="1400"/>
            </a:lvl3pPr>
            <a:lvl4pPr>
              <a:defRPr sz="1400"/>
            </a:lvl4pPr>
            <a:lvl5pPr>
              <a:defRPr sz="14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335187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el und Inhalt + 2 Bilder schmal">
    <p:spTree>
      <p:nvGrpSpPr>
        <p:cNvPr id="1" name=""/>
        <p:cNvGrpSpPr/>
        <p:nvPr/>
      </p:nvGrpSpPr>
      <p:grpSpPr>
        <a:xfrm>
          <a:off x="0" y="0"/>
          <a:ext cx="0" cy="0"/>
          <a:chOff x="0" y="0"/>
          <a:chExt cx="0" cy="0"/>
        </a:xfrm>
      </p:grpSpPr>
      <p:sp>
        <p:nvSpPr>
          <p:cNvPr id="2" name="Title 1"/>
          <p:cNvSpPr>
            <a:spLocks noGrp="1"/>
          </p:cNvSpPr>
          <p:nvPr>
            <p:ph type="title"/>
          </p:nvPr>
        </p:nvSpPr>
        <p:spPr>
          <a:xfrm>
            <a:off x="457200" y="239040"/>
            <a:ext cx="5251449" cy="990600"/>
          </a:xfrm>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457199" y="1440000"/>
            <a:ext cx="5251450" cy="4718304"/>
          </a:xfrm>
        </p:spPr>
        <p:txBody>
          <a:bodyPr lIns="0" tIns="0" rIns="0" bIns="0"/>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A6C1AF5D-1B98-4199-9EF8-AAEF974E698D}" type="datetime1">
              <a:rPr lang="de-DE" smtClean="0"/>
              <a:t>06.03.2022</a:t>
            </a:fld>
            <a:endParaRPr lang="de-DE" dirty="0"/>
          </a:p>
        </p:txBody>
      </p:sp>
      <p:sp>
        <p:nvSpPr>
          <p:cNvPr id="6" name="Footer Placeholder 5"/>
          <p:cNvSpPr>
            <a:spLocks noGrp="1"/>
          </p:cNvSpPr>
          <p:nvPr>
            <p:ph type="ftr" sz="quarter" idx="11"/>
          </p:nvPr>
        </p:nvSpPr>
        <p:spPr/>
        <p:txBody>
          <a:bodyPr/>
          <a:lstStyle>
            <a:lvl1pPr algn="l">
              <a:defRPr/>
            </a:lvl1pPr>
          </a:lstStyle>
          <a:p>
            <a:r>
              <a:rPr lang="de-DE"/>
              <a:t>Sabine Brandt</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3531810"/>
            <a:ext cx="3211286" cy="296619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3321352"/>
          </a:xfrm>
        </p:spPr>
        <p:txBody>
          <a:bodyPr/>
          <a:lstStyle/>
          <a:p>
            <a:r>
              <a:rPr lang="de-DE"/>
              <a:t>Bild durch Klicken auf Symbol hinzufügen</a:t>
            </a:r>
          </a:p>
        </p:txBody>
      </p:sp>
      <p:sp>
        <p:nvSpPr>
          <p:cNvPr id="10" name="Textplatzhalter 8"/>
          <p:cNvSpPr>
            <a:spLocks noGrp="1"/>
          </p:cNvSpPr>
          <p:nvPr>
            <p:ph type="body" sz="quarter" idx="15"/>
          </p:nvPr>
        </p:nvSpPr>
        <p:spPr>
          <a:xfrm>
            <a:off x="457199" y="6157913"/>
            <a:ext cx="5251449" cy="258762"/>
          </a:xfrm>
        </p:spPr>
        <p:txBody>
          <a:bodyPr/>
          <a:lstStyle>
            <a:lvl1pPr>
              <a:defRPr sz="1400"/>
            </a:lvl1pPr>
            <a:lvl2pPr>
              <a:defRPr sz="1400"/>
            </a:lvl2pPr>
            <a:lvl3pPr>
              <a:defRPr sz="1400"/>
            </a:lvl3pPr>
            <a:lvl4pPr>
              <a:defRPr sz="1400"/>
            </a:lvl4pPr>
            <a:lvl5pPr>
              <a:defRPr sz="14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0955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und Inhalt + 3 Bilder schmal">
    <p:spTree>
      <p:nvGrpSpPr>
        <p:cNvPr id="1" name=""/>
        <p:cNvGrpSpPr/>
        <p:nvPr/>
      </p:nvGrpSpPr>
      <p:grpSpPr>
        <a:xfrm>
          <a:off x="0" y="0"/>
          <a:ext cx="0" cy="0"/>
          <a:chOff x="0" y="0"/>
          <a:chExt cx="0" cy="0"/>
        </a:xfrm>
      </p:grpSpPr>
      <p:sp>
        <p:nvSpPr>
          <p:cNvPr id="2" name="Title 1"/>
          <p:cNvSpPr>
            <a:spLocks noGrp="1"/>
          </p:cNvSpPr>
          <p:nvPr>
            <p:ph type="title"/>
          </p:nvPr>
        </p:nvSpPr>
        <p:spPr>
          <a:xfrm>
            <a:off x="457200" y="239040"/>
            <a:ext cx="5251449" cy="990600"/>
          </a:xfrm>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457199" y="1440000"/>
            <a:ext cx="5251450" cy="4718304"/>
          </a:xfrm>
        </p:spPr>
        <p:txBody>
          <a:bodyPr lIns="0" tIns="0" rIns="0" bIns="0"/>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A4B67AB4-841D-4597-B331-5F5497312F18}" type="datetime1">
              <a:rPr lang="de-DE" smtClean="0"/>
              <a:t>06.03.2022</a:t>
            </a:fld>
            <a:endParaRPr lang="de-DE" dirty="0"/>
          </a:p>
        </p:txBody>
      </p:sp>
      <p:sp>
        <p:nvSpPr>
          <p:cNvPr id="6" name="Footer Placeholder 5"/>
          <p:cNvSpPr>
            <a:spLocks noGrp="1"/>
          </p:cNvSpPr>
          <p:nvPr>
            <p:ph type="ftr" sz="quarter" idx="11"/>
          </p:nvPr>
        </p:nvSpPr>
        <p:spPr/>
        <p:txBody>
          <a:bodyPr/>
          <a:lstStyle>
            <a:lvl1pPr algn="l">
              <a:defRPr/>
            </a:lvl1pPr>
          </a:lstStyle>
          <a:p>
            <a:r>
              <a:rPr lang="de-DE"/>
              <a:t>Sabine Brandt</a:t>
            </a:r>
            <a:endParaRPr lang="de-DE" dirty="0"/>
          </a:p>
        </p:txBody>
      </p:sp>
      <p:sp>
        <p:nvSpPr>
          <p:cNvPr id="7" name="Slide Number Placeholder 6"/>
          <p:cNvSpPr>
            <a:spLocks noGrp="1"/>
          </p:cNvSpPr>
          <p:nvPr>
            <p:ph type="sldNum" sz="quarter" idx="12"/>
          </p:nvPr>
        </p:nvSpPr>
        <p:spPr/>
        <p:txBody>
          <a:bodyPr/>
          <a:lstStyle/>
          <a:p>
            <a:fld id="{9D26C6B8-7DF4-4F01-8878-A6272B56DAC3}" type="slidenum">
              <a:rPr lang="de-DE" smtClean="0"/>
              <a:pPr/>
              <a:t>‹Nr.›</a:t>
            </a:fld>
            <a:endParaRPr lang="de-DE"/>
          </a:p>
        </p:txBody>
      </p:sp>
      <p:sp>
        <p:nvSpPr>
          <p:cNvPr id="9" name="Bildplatzhalter 8"/>
          <p:cNvSpPr>
            <a:spLocks noGrp="1"/>
          </p:cNvSpPr>
          <p:nvPr>
            <p:ph type="pic" sz="quarter" idx="13"/>
          </p:nvPr>
        </p:nvSpPr>
        <p:spPr>
          <a:xfrm>
            <a:off x="5940000" y="2221200"/>
            <a:ext cx="3211286" cy="2052000"/>
          </a:xfrm>
        </p:spPr>
        <p:txBody>
          <a:bodyPr/>
          <a:lstStyle/>
          <a:p>
            <a:r>
              <a:rPr lang="de-DE"/>
              <a:t>Bild durch Klicken auf Symbol hinzufügen</a:t>
            </a:r>
            <a:endParaRPr lang="de-DE" dirty="0"/>
          </a:p>
        </p:txBody>
      </p:sp>
      <p:sp>
        <p:nvSpPr>
          <p:cNvPr id="8" name="Bildplatzhalter 8"/>
          <p:cNvSpPr>
            <a:spLocks noGrp="1"/>
          </p:cNvSpPr>
          <p:nvPr>
            <p:ph type="pic" sz="quarter" idx="14"/>
          </p:nvPr>
        </p:nvSpPr>
        <p:spPr>
          <a:xfrm>
            <a:off x="5940000" y="1"/>
            <a:ext cx="3211286" cy="2052000"/>
          </a:xfrm>
        </p:spPr>
        <p:txBody>
          <a:bodyPr/>
          <a:lstStyle/>
          <a:p>
            <a:r>
              <a:rPr lang="de-DE"/>
              <a:t>Bild durch Klicken auf Symbol hinzufügen</a:t>
            </a:r>
            <a:endParaRPr lang="de-DE" dirty="0"/>
          </a:p>
        </p:txBody>
      </p:sp>
      <p:sp>
        <p:nvSpPr>
          <p:cNvPr id="10" name="Textplatzhalter 8"/>
          <p:cNvSpPr>
            <a:spLocks noGrp="1"/>
          </p:cNvSpPr>
          <p:nvPr>
            <p:ph type="body" sz="quarter" idx="15"/>
          </p:nvPr>
        </p:nvSpPr>
        <p:spPr>
          <a:xfrm>
            <a:off x="457199" y="6157913"/>
            <a:ext cx="5251449" cy="258762"/>
          </a:xfrm>
        </p:spPr>
        <p:txBody>
          <a:bodyPr/>
          <a:lstStyle>
            <a:lvl1pPr>
              <a:defRPr sz="1400"/>
            </a:lvl1pPr>
            <a:lvl2pPr>
              <a:defRPr sz="1400"/>
            </a:lvl2pPr>
            <a:lvl3pPr>
              <a:defRPr sz="1400"/>
            </a:lvl3pPr>
            <a:lvl4pPr>
              <a:defRPr sz="1400"/>
            </a:lvl4pPr>
            <a:lvl5pPr>
              <a:defRPr sz="140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Bildplatzhalter 11"/>
          <p:cNvSpPr>
            <a:spLocks noGrp="1"/>
          </p:cNvSpPr>
          <p:nvPr>
            <p:ph type="pic" sz="quarter" idx="16"/>
          </p:nvPr>
        </p:nvSpPr>
        <p:spPr>
          <a:xfrm>
            <a:off x="5940000" y="4438800"/>
            <a:ext cx="3203575" cy="2052000"/>
          </a:xfrm>
        </p:spPr>
        <p:txBody>
          <a:bodyPr/>
          <a:lstStyle/>
          <a:p>
            <a:r>
              <a:rPr lang="de-DE"/>
              <a:t>Bild durch Klicken auf Symbol hinzufügen</a:t>
            </a:r>
            <a:endParaRPr lang="de-DE" dirty="0"/>
          </a:p>
        </p:txBody>
      </p:sp>
    </p:spTree>
    <p:extLst>
      <p:ext uri="{BB962C8B-B14F-4D97-AF65-F5344CB8AC3E}">
        <p14:creationId xmlns:p14="http://schemas.microsoft.com/office/powerpoint/2010/main" val="109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Vier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a:p>
        </p:txBody>
      </p:sp>
      <p:sp>
        <p:nvSpPr>
          <p:cNvPr id="4" name="Date Placeholder 3"/>
          <p:cNvSpPr>
            <a:spLocks noGrp="1"/>
          </p:cNvSpPr>
          <p:nvPr>
            <p:ph type="dt" sz="half" idx="10"/>
          </p:nvPr>
        </p:nvSpPr>
        <p:spPr/>
        <p:txBody>
          <a:bodyPr/>
          <a:lstStyle/>
          <a:p>
            <a:fld id="{9DA23F87-E290-41D7-898E-1F4245C2390F}" type="datetime1">
              <a:rPr lang="de-DE" smtClean="0"/>
              <a:t>06.03.2022</a:t>
            </a:fld>
            <a:endParaRPr lang="de-DE" dirty="0"/>
          </a:p>
        </p:txBody>
      </p:sp>
      <p:sp>
        <p:nvSpPr>
          <p:cNvPr id="5" name="Footer Placeholder 4"/>
          <p:cNvSpPr>
            <a:spLocks noGrp="1"/>
          </p:cNvSpPr>
          <p:nvPr>
            <p:ph type="ftr" sz="quarter" idx="11"/>
          </p:nvPr>
        </p:nvSpPr>
        <p:spPr/>
        <p:txBody>
          <a:bodyPr/>
          <a:lstStyle>
            <a:lvl1pPr algn="l">
              <a:defRPr/>
            </a:lvl1pPr>
          </a:lstStyle>
          <a:p>
            <a:r>
              <a:rPr lang="de-DE"/>
              <a:t>Sabine Brandt</a:t>
            </a:r>
            <a:endParaRPr lang="de-DE" dirty="0"/>
          </a:p>
        </p:txBody>
      </p:sp>
      <p:sp>
        <p:nvSpPr>
          <p:cNvPr id="6" name="Slide Number Placeholder 5"/>
          <p:cNvSpPr>
            <a:spLocks noGrp="1"/>
          </p:cNvSpPr>
          <p:nvPr>
            <p:ph type="sldNum" sz="quarter" idx="12"/>
          </p:nvPr>
        </p:nvSpPr>
        <p:spPr/>
        <p:txBody>
          <a:bodyPr/>
          <a:lstStyle/>
          <a:p>
            <a:fld id="{9D26C6B8-7DF4-4F01-8878-A6272B56DAC3}" type="slidenum">
              <a:rPr lang="de-DE" smtClean="0"/>
              <a:pPr/>
              <a:t>‹Nr.›</a:t>
            </a:fld>
            <a:endParaRPr lang="de-DE"/>
          </a:p>
        </p:txBody>
      </p:sp>
      <p:cxnSp>
        <p:nvCxnSpPr>
          <p:cNvPr id="12" name="Gerade Verbindung 11"/>
          <p:cNvCxnSpPr/>
          <p:nvPr/>
        </p:nvCxnSpPr>
        <p:spPr>
          <a:xfrm>
            <a:off x="0" y="6484069"/>
            <a:ext cx="91440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14" name="Bildplatzhalter 13"/>
          <p:cNvSpPr>
            <a:spLocks noGrp="1"/>
          </p:cNvSpPr>
          <p:nvPr>
            <p:ph type="pic" sz="quarter" idx="13"/>
          </p:nvPr>
        </p:nvSpPr>
        <p:spPr>
          <a:xfrm>
            <a:off x="462899" y="1439863"/>
            <a:ext cx="1888220" cy="1560512"/>
          </a:xfrm>
        </p:spPr>
        <p:txBody>
          <a:bodyPr/>
          <a:lstStyle/>
          <a:p>
            <a:r>
              <a:rPr lang="de-DE"/>
              <a:t>Bild durch Klicken auf Symbol hinzufügen</a:t>
            </a:r>
          </a:p>
        </p:txBody>
      </p:sp>
      <p:sp>
        <p:nvSpPr>
          <p:cNvPr id="15" name="Bildplatzhalter 13"/>
          <p:cNvSpPr>
            <a:spLocks noGrp="1"/>
          </p:cNvSpPr>
          <p:nvPr>
            <p:ph type="pic" sz="quarter" idx="14"/>
          </p:nvPr>
        </p:nvSpPr>
        <p:spPr>
          <a:xfrm>
            <a:off x="2574793" y="1439863"/>
            <a:ext cx="1888220" cy="1560512"/>
          </a:xfrm>
        </p:spPr>
        <p:txBody>
          <a:bodyPr/>
          <a:lstStyle/>
          <a:p>
            <a:r>
              <a:rPr lang="de-DE"/>
              <a:t>Bild durch Klicken auf Symbol hinzufügen</a:t>
            </a:r>
          </a:p>
        </p:txBody>
      </p:sp>
      <p:sp>
        <p:nvSpPr>
          <p:cNvPr id="16" name="Bildplatzhalter 13"/>
          <p:cNvSpPr>
            <a:spLocks noGrp="1"/>
          </p:cNvSpPr>
          <p:nvPr>
            <p:ph type="pic" sz="quarter" idx="15"/>
          </p:nvPr>
        </p:nvSpPr>
        <p:spPr>
          <a:xfrm>
            <a:off x="4686687" y="1439862"/>
            <a:ext cx="1888220" cy="1560512"/>
          </a:xfrm>
        </p:spPr>
        <p:txBody>
          <a:bodyPr/>
          <a:lstStyle/>
          <a:p>
            <a:r>
              <a:rPr lang="de-DE"/>
              <a:t>Bild durch Klicken auf Symbol hinzufügen</a:t>
            </a:r>
          </a:p>
        </p:txBody>
      </p:sp>
      <p:sp>
        <p:nvSpPr>
          <p:cNvPr id="17" name="Bildplatzhalter 13"/>
          <p:cNvSpPr>
            <a:spLocks noGrp="1"/>
          </p:cNvSpPr>
          <p:nvPr>
            <p:ph type="pic" sz="quarter" idx="16"/>
          </p:nvPr>
        </p:nvSpPr>
        <p:spPr>
          <a:xfrm>
            <a:off x="6798580" y="1439862"/>
            <a:ext cx="1888220" cy="1560512"/>
          </a:xfrm>
        </p:spPr>
        <p:txBody>
          <a:bodyPr/>
          <a:lstStyle/>
          <a:p>
            <a:r>
              <a:rPr lang="de-DE"/>
              <a:t>Bild durch Klicken auf Symbol hinzufügen</a:t>
            </a:r>
            <a:endParaRPr lang="de-DE" dirty="0"/>
          </a:p>
        </p:txBody>
      </p:sp>
      <p:sp>
        <p:nvSpPr>
          <p:cNvPr id="19" name="Textplatzhalter 18"/>
          <p:cNvSpPr>
            <a:spLocks noGrp="1"/>
          </p:cNvSpPr>
          <p:nvPr>
            <p:ph type="body" sz="quarter" idx="17"/>
          </p:nvPr>
        </p:nvSpPr>
        <p:spPr>
          <a:xfrm>
            <a:off x="457199" y="3097213"/>
            <a:ext cx="1893919" cy="3132843"/>
          </a:xfrm>
        </p:spPr>
        <p:txBody>
          <a:bodyPr/>
          <a:lstStyle>
            <a:lvl1pPr indent="0" algn="l">
              <a:buFontTx/>
              <a:buNone/>
              <a:defRPr sz="1600" kern="0"/>
            </a:lvl1pPr>
            <a:lvl2pPr marL="0" indent="0" algn="l">
              <a:buFontTx/>
              <a:buNone/>
              <a:defRPr sz="1600" kern="0"/>
            </a:lvl2pPr>
            <a:lvl3pPr marL="184150" indent="0" algn="l">
              <a:buFontTx/>
              <a:buNone/>
              <a:defRPr sz="1600" kern="0"/>
            </a:lvl3pPr>
            <a:lvl4pPr marL="358775" indent="0" algn="l">
              <a:buFontTx/>
              <a:buNone/>
              <a:defRPr sz="1600" kern="0"/>
            </a:lvl4pPr>
            <a:lvl5pPr marL="581025" indent="0" algn="l">
              <a:buFontTx/>
              <a:buNone/>
              <a:defRPr sz="1600" ker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0" name="Textplatzhalter 18"/>
          <p:cNvSpPr>
            <a:spLocks noGrp="1"/>
          </p:cNvSpPr>
          <p:nvPr>
            <p:ph type="body" sz="quarter" idx="18"/>
          </p:nvPr>
        </p:nvSpPr>
        <p:spPr>
          <a:xfrm>
            <a:off x="2574794" y="3097213"/>
            <a:ext cx="1888220" cy="3132843"/>
          </a:xfrm>
        </p:spPr>
        <p:txBody>
          <a:bodyPr/>
          <a:lstStyle>
            <a:lvl1pPr indent="0" algn="l">
              <a:buFontTx/>
              <a:buNone/>
              <a:defRPr sz="1600" kern="0"/>
            </a:lvl1pPr>
            <a:lvl2pPr marL="0" indent="0" algn="l">
              <a:buFontTx/>
              <a:buNone/>
              <a:defRPr sz="1600" kern="0"/>
            </a:lvl2pPr>
            <a:lvl3pPr marL="184150" indent="0" algn="l">
              <a:buFontTx/>
              <a:buNone/>
              <a:defRPr sz="1600" kern="0"/>
            </a:lvl3pPr>
            <a:lvl4pPr marL="358775" indent="0" algn="l">
              <a:buFontTx/>
              <a:buNone/>
              <a:defRPr sz="1600" kern="0"/>
            </a:lvl4pPr>
            <a:lvl5pPr marL="581025" indent="0" algn="l">
              <a:buFontTx/>
              <a:buNone/>
              <a:defRPr sz="1600" ker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1" name="Textplatzhalter 18"/>
          <p:cNvSpPr>
            <a:spLocks noGrp="1"/>
          </p:cNvSpPr>
          <p:nvPr>
            <p:ph type="body" sz="quarter" idx="19"/>
          </p:nvPr>
        </p:nvSpPr>
        <p:spPr>
          <a:xfrm>
            <a:off x="4686687" y="3101270"/>
            <a:ext cx="1888220" cy="3132843"/>
          </a:xfrm>
        </p:spPr>
        <p:txBody>
          <a:bodyPr/>
          <a:lstStyle>
            <a:lvl1pPr indent="0" algn="l">
              <a:buFontTx/>
              <a:buNone/>
              <a:defRPr sz="1600" kern="0"/>
            </a:lvl1pPr>
            <a:lvl2pPr marL="0" indent="0" algn="l">
              <a:buFontTx/>
              <a:buNone/>
              <a:defRPr sz="1600" kern="0"/>
            </a:lvl2pPr>
            <a:lvl3pPr marL="184150" indent="0" algn="l">
              <a:buFontTx/>
              <a:buNone/>
              <a:defRPr sz="1600" kern="0"/>
            </a:lvl3pPr>
            <a:lvl4pPr marL="358775" indent="0" algn="l">
              <a:buFontTx/>
              <a:buNone/>
              <a:defRPr sz="1600" kern="0"/>
            </a:lvl4pPr>
            <a:lvl5pPr marL="581025" indent="0" algn="l">
              <a:buFontTx/>
              <a:buNone/>
              <a:defRPr sz="1600" ker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22" name="Textplatzhalter 18"/>
          <p:cNvSpPr>
            <a:spLocks noGrp="1"/>
          </p:cNvSpPr>
          <p:nvPr>
            <p:ph type="body" sz="quarter" idx="20"/>
          </p:nvPr>
        </p:nvSpPr>
        <p:spPr>
          <a:xfrm>
            <a:off x="6798580" y="3105327"/>
            <a:ext cx="1888220" cy="3132843"/>
          </a:xfrm>
        </p:spPr>
        <p:txBody>
          <a:bodyPr/>
          <a:lstStyle>
            <a:lvl1pPr indent="0" algn="l">
              <a:buFontTx/>
              <a:buNone/>
              <a:defRPr sz="1600" kern="0"/>
            </a:lvl1pPr>
            <a:lvl2pPr marL="0" indent="0" algn="l">
              <a:buFontTx/>
              <a:buNone/>
              <a:defRPr sz="1600" kern="0"/>
            </a:lvl2pPr>
            <a:lvl3pPr marL="184150" indent="0" algn="l">
              <a:buFontTx/>
              <a:buNone/>
              <a:defRPr sz="1600" kern="0"/>
            </a:lvl3pPr>
            <a:lvl4pPr marL="358775" indent="0" algn="l">
              <a:buFontTx/>
              <a:buNone/>
              <a:defRPr sz="1600" kern="0"/>
            </a:lvl4pPr>
            <a:lvl5pPr marL="581025" indent="0" algn="l">
              <a:buFontTx/>
              <a:buNone/>
              <a:defRPr sz="1600" kern="0"/>
            </a:lvl5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8906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39040"/>
            <a:ext cx="8229600" cy="990600"/>
          </a:xfrm>
          <a:prstGeom prst="rect">
            <a:avLst/>
          </a:prstGeom>
        </p:spPr>
        <p:txBody>
          <a:bodyPr vert="horz" lIns="0" tIns="0" rIns="0" bIns="0" rtlCol="0" anchor="b" anchorCtr="0">
            <a:noAutofit/>
          </a:bodyPr>
          <a:lstStyle/>
          <a:p>
            <a:r>
              <a:rPr lang="de-DE" dirty="0"/>
              <a:t>Mastertitelformat bearbeiten</a:t>
            </a:r>
            <a:endParaRPr lang="en-US" dirty="0"/>
          </a:p>
        </p:txBody>
      </p:sp>
      <p:sp>
        <p:nvSpPr>
          <p:cNvPr id="3" name="Text Placeholder 2"/>
          <p:cNvSpPr>
            <a:spLocks noGrp="1"/>
          </p:cNvSpPr>
          <p:nvPr>
            <p:ph type="body" idx="1"/>
          </p:nvPr>
        </p:nvSpPr>
        <p:spPr>
          <a:xfrm>
            <a:off x="457200" y="1440000"/>
            <a:ext cx="8229600" cy="4717913"/>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Siebente Ebene</a:t>
            </a:r>
          </a:p>
          <a:p>
            <a:pPr lvl="7"/>
            <a:r>
              <a:rPr lang="de-DE" dirty="0"/>
              <a:t>Achte Ebene</a:t>
            </a:r>
          </a:p>
          <a:p>
            <a:pPr lvl="8"/>
            <a:r>
              <a:rPr lang="de-DE" dirty="0"/>
              <a:t>Neunte Ebene</a:t>
            </a:r>
            <a:endParaRPr lang="en-US" dirty="0"/>
          </a:p>
        </p:txBody>
      </p:sp>
      <p:sp>
        <p:nvSpPr>
          <p:cNvPr id="7" name="Rectangle 6"/>
          <p:cNvSpPr/>
          <p:nvPr/>
        </p:nvSpPr>
        <p:spPr>
          <a:xfrm>
            <a:off x="0" y="6492240"/>
            <a:ext cx="9144000" cy="365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5940000" y="6620400"/>
            <a:ext cx="2160000" cy="180000"/>
          </a:xfrm>
          <a:prstGeom prst="rect">
            <a:avLst/>
          </a:prstGeom>
        </p:spPr>
        <p:txBody>
          <a:bodyPr vert="horz" lIns="0" tIns="45720" rIns="91440" bIns="0" rtlCol="0" anchor="b" anchorCtr="0"/>
          <a:lstStyle>
            <a:lvl1pPr algn="l">
              <a:defRPr sz="1200">
                <a:solidFill>
                  <a:schemeClr val="accent6"/>
                </a:solidFill>
                <a:latin typeface="Source Sans Pro"/>
                <a:cs typeface="Source Sans Pro"/>
              </a:defRPr>
            </a:lvl1pPr>
          </a:lstStyle>
          <a:p>
            <a:fld id="{21BEAC53-7A1A-4B4C-9307-614C6C68CEEE}" type="datetime1">
              <a:rPr lang="de-DE" smtClean="0"/>
              <a:t>06.03.2022</a:t>
            </a:fld>
            <a:endParaRPr lang="de-DE" dirty="0"/>
          </a:p>
        </p:txBody>
      </p:sp>
      <p:sp>
        <p:nvSpPr>
          <p:cNvPr id="5" name="Footer Placeholder 4"/>
          <p:cNvSpPr>
            <a:spLocks noGrp="1"/>
          </p:cNvSpPr>
          <p:nvPr>
            <p:ph type="ftr" sz="quarter" idx="3"/>
          </p:nvPr>
        </p:nvSpPr>
        <p:spPr>
          <a:xfrm>
            <a:off x="1407009" y="6620400"/>
            <a:ext cx="4399200" cy="180000"/>
          </a:xfrm>
          <a:prstGeom prst="rect">
            <a:avLst/>
          </a:prstGeom>
        </p:spPr>
        <p:txBody>
          <a:bodyPr vert="horz" lIns="0" tIns="0" rIns="0" bIns="0" rtlCol="0" anchor="b" anchorCtr="0"/>
          <a:lstStyle>
            <a:lvl1pPr algn="l">
              <a:defRPr sz="1200">
                <a:solidFill>
                  <a:schemeClr val="accent6"/>
                </a:solidFill>
                <a:latin typeface="Source Sans Pro"/>
                <a:cs typeface="Source Sans Pro"/>
              </a:defRPr>
            </a:lvl1pPr>
          </a:lstStyle>
          <a:p>
            <a:r>
              <a:rPr lang="de-DE"/>
              <a:t>Sabine Brandt</a:t>
            </a:r>
            <a:endParaRPr lang="de-DE" dirty="0"/>
          </a:p>
        </p:txBody>
      </p:sp>
      <p:sp>
        <p:nvSpPr>
          <p:cNvPr id="6" name="Slide Number Placeholder 5"/>
          <p:cNvSpPr>
            <a:spLocks noGrp="1"/>
          </p:cNvSpPr>
          <p:nvPr>
            <p:ph type="sldNum" sz="quarter" idx="4"/>
          </p:nvPr>
        </p:nvSpPr>
        <p:spPr>
          <a:xfrm>
            <a:off x="8172000" y="6620400"/>
            <a:ext cx="514800" cy="180000"/>
          </a:xfrm>
          <a:prstGeom prst="rect">
            <a:avLst/>
          </a:prstGeom>
        </p:spPr>
        <p:txBody>
          <a:bodyPr vert="horz" lIns="0" tIns="0" rIns="0" bIns="0" rtlCol="0" anchor="b" anchorCtr="0"/>
          <a:lstStyle>
            <a:lvl1pPr algn="r">
              <a:defRPr sz="1200" b="0">
                <a:solidFill>
                  <a:schemeClr val="accent6"/>
                </a:solidFill>
                <a:latin typeface="Source Sans Pro"/>
                <a:cs typeface="Source Sans Pro"/>
              </a:defRPr>
            </a:lvl1pPr>
          </a:lstStyle>
          <a:p>
            <a:fld id="{9D26C6B8-7DF4-4F01-8878-A6272B56DAC3}" type="slidenum">
              <a:rPr lang="de-DE" smtClean="0"/>
              <a:pPr/>
              <a:t>‹Nr.›</a:t>
            </a:fld>
            <a:endParaRPr lang="de-DE" dirty="0"/>
          </a:p>
        </p:txBody>
      </p:sp>
      <p:pic>
        <p:nvPicPr>
          <p:cNvPr id="8" name="Bild 7" descr="NABU_Wormarke_Logo_fuer_ppt_NABU.png"/>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457200" y="6591070"/>
            <a:ext cx="763156" cy="177566"/>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84" r:id="rId3"/>
    <p:sldLayoutId id="2147483668" r:id="rId4"/>
    <p:sldLayoutId id="2147483670" r:id="rId5"/>
    <p:sldLayoutId id="2147483671" r:id="rId6"/>
    <p:sldLayoutId id="2147483672" r:id="rId7"/>
    <p:sldLayoutId id="2147483683" r:id="rId8"/>
    <p:sldLayoutId id="2147483673" r:id="rId9"/>
    <p:sldLayoutId id="2147483674" r:id="rId10"/>
    <p:sldLayoutId id="2147483675" r:id="rId11"/>
    <p:sldLayoutId id="2147483676" r:id="rId12"/>
    <p:sldLayoutId id="2147483677" r:id="rId13"/>
    <p:sldLayoutId id="2147483678" r:id="rId14"/>
    <p:sldLayoutId id="2147483679" r:id="rId15"/>
    <p:sldLayoutId id="2147483685" r:id="rId16"/>
    <p:sldLayoutId id="2147483686" r:id="rId17"/>
    <p:sldLayoutId id="2147483687" r:id="rId18"/>
    <p:sldLayoutId id="2147483688" r:id="rId19"/>
    <p:sldLayoutId id="2147483689" r:id="rId20"/>
    <p:sldLayoutId id="2147483690" r:id="rId21"/>
    <p:sldLayoutId id="2147483691" r:id="rId22"/>
  </p:sldLayoutIdLst>
  <p:hf sldNum="0" hdr="0"/>
  <p:txStyles>
    <p:titleStyle>
      <a:lvl1pPr algn="l" defTabSz="914400" rtl="0" eaLnBrk="1" latinLnBrk="0" hangingPunct="1">
        <a:lnSpc>
          <a:spcPct val="90000"/>
        </a:lnSpc>
        <a:spcBef>
          <a:spcPct val="0"/>
        </a:spcBef>
        <a:buNone/>
        <a:defRPr sz="3200" b="1" i="0" kern="1200" spc="-100" baseline="0">
          <a:solidFill>
            <a:schemeClr val="tx2"/>
          </a:solidFill>
          <a:latin typeface="Source Sans Pro"/>
          <a:ea typeface="+mj-ea"/>
          <a:cs typeface="Source Sans Pro"/>
        </a:defRPr>
      </a:lvl1pPr>
    </p:titleStyle>
    <p:bodyStyle>
      <a:lvl1pPr marL="0" indent="0" algn="l" defTabSz="914400" rtl="0" eaLnBrk="1" latinLnBrk="0" hangingPunct="1">
        <a:spcBef>
          <a:spcPts val="1000"/>
        </a:spcBef>
        <a:spcAft>
          <a:spcPts val="0"/>
        </a:spcAft>
        <a:buClr>
          <a:schemeClr val="tx2"/>
        </a:buClr>
        <a:buSzPct val="85000"/>
        <a:buFont typeface="Arial" pitchFamily="34" charset="0"/>
        <a:buNone/>
        <a:defRPr sz="2000" kern="1200" baseline="0">
          <a:solidFill>
            <a:schemeClr val="tx1"/>
          </a:solidFill>
          <a:latin typeface="Source Sans Pro"/>
          <a:ea typeface="+mn-ea"/>
          <a:cs typeface="Source Sans Pro"/>
        </a:defRPr>
      </a:lvl1pPr>
      <a:lvl2pPr marL="176400" indent="-176400" algn="l" defTabSz="914400" rtl="0" eaLnBrk="1" latinLnBrk="0" hangingPunct="1">
        <a:spcBef>
          <a:spcPts val="1000"/>
        </a:spcBef>
        <a:spcAft>
          <a:spcPts val="0"/>
        </a:spcAft>
        <a:buClr>
          <a:schemeClr val="tx2"/>
        </a:buClr>
        <a:buSzPct val="100000"/>
        <a:buFont typeface="Arial"/>
        <a:buChar char="•"/>
        <a:defRPr sz="2000" kern="1200" baseline="0">
          <a:solidFill>
            <a:schemeClr val="tx1"/>
          </a:solidFill>
          <a:latin typeface="Source Sans Pro"/>
          <a:ea typeface="+mn-ea"/>
          <a:cs typeface="Source Sans Pro"/>
        </a:defRPr>
      </a:lvl2pPr>
      <a:lvl3pPr marL="363600" indent="-176400" algn="l" defTabSz="914400" rtl="0" eaLnBrk="1" latinLnBrk="0" hangingPunct="1">
        <a:spcBef>
          <a:spcPts val="1000"/>
        </a:spcBef>
        <a:spcAft>
          <a:spcPts val="0"/>
        </a:spcAft>
        <a:buClr>
          <a:schemeClr val="tx2"/>
        </a:buClr>
        <a:buSzPct val="100000"/>
        <a:buFont typeface="Arial"/>
        <a:buChar char="•"/>
        <a:defRPr sz="2000" kern="1200" baseline="0">
          <a:solidFill>
            <a:schemeClr val="tx1"/>
          </a:solidFill>
          <a:latin typeface="Source Sans Pro"/>
          <a:ea typeface="+mn-ea"/>
          <a:cs typeface="Source Sans Pro"/>
        </a:defRPr>
      </a:lvl3pPr>
      <a:lvl4pPr marL="543600" indent="-183600" algn="l" defTabSz="914400" rtl="0" eaLnBrk="1" latinLnBrk="0" hangingPunct="1">
        <a:spcBef>
          <a:spcPts val="1000"/>
        </a:spcBef>
        <a:spcAft>
          <a:spcPts val="0"/>
        </a:spcAft>
        <a:buClr>
          <a:schemeClr val="tx2"/>
        </a:buClr>
        <a:buFont typeface="Arial"/>
        <a:buChar char="•"/>
        <a:defRPr sz="2000" kern="1200" baseline="0">
          <a:solidFill>
            <a:schemeClr val="tx1"/>
          </a:solidFill>
          <a:latin typeface="Source Sans Pro"/>
          <a:ea typeface="+mn-ea"/>
          <a:cs typeface="Source Sans Pro"/>
        </a:defRPr>
      </a:lvl4pPr>
      <a:lvl5pPr marL="716400" indent="-176400" algn="l" defTabSz="914400" rtl="0" eaLnBrk="1" latinLnBrk="0" hangingPunct="1">
        <a:spcBef>
          <a:spcPts val="1000"/>
        </a:spcBef>
        <a:spcAft>
          <a:spcPts val="0"/>
        </a:spcAft>
        <a:buClr>
          <a:schemeClr val="tx2"/>
        </a:buClr>
        <a:buSzPct val="100000"/>
        <a:buFont typeface="Arial"/>
        <a:buChar char="•"/>
        <a:defRPr sz="2000" kern="1200" baseline="0">
          <a:solidFill>
            <a:schemeClr val="tx1"/>
          </a:solidFill>
          <a:latin typeface="Source Sans Pro"/>
          <a:ea typeface="+mn-ea"/>
          <a:cs typeface="Source Sans Pro"/>
        </a:defRPr>
      </a:lvl5pPr>
      <a:lvl6pPr marL="36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6pPr>
      <a:lvl7pPr marL="72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7pPr>
      <a:lvl8pPr marL="108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8pPr>
      <a:lvl9pPr marL="144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1.jpeg"/><Relationship Id="rId4" Type="http://schemas.openxmlformats.org/officeDocument/2006/relationships/image" Target="../media/image20.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a:xfrm>
            <a:off x="611560" y="2636912"/>
            <a:ext cx="7931224" cy="2043801"/>
          </a:xfrm>
        </p:spPr>
        <p:txBody>
          <a:bodyPr/>
          <a:lstStyle/>
          <a:p>
            <a:pPr algn="ctr"/>
            <a:r>
              <a:rPr lang="de-DE" dirty="0"/>
              <a:t>Zusammenfassung Erweiterung Umladebahnhof Dornstadt</a:t>
            </a:r>
          </a:p>
        </p:txBody>
      </p:sp>
      <p:sp>
        <p:nvSpPr>
          <p:cNvPr id="6" name="Untertitel 5"/>
          <p:cNvSpPr>
            <a:spLocks noGrp="1"/>
          </p:cNvSpPr>
          <p:nvPr>
            <p:ph type="subTitle" idx="1"/>
          </p:nvPr>
        </p:nvSpPr>
        <p:spPr>
          <a:xfrm>
            <a:off x="3419872" y="5517232"/>
            <a:ext cx="6101509" cy="360040"/>
          </a:xfrm>
        </p:spPr>
        <p:txBody>
          <a:bodyPr/>
          <a:lstStyle/>
          <a:p>
            <a:r>
              <a:rPr lang="de-DE" dirty="0"/>
              <a:t>NABU Gruppe Ulm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ADA0-F1A3-4D41-AF2B-5A34FC02A981}"/>
              </a:ext>
            </a:extLst>
          </p:cNvPr>
          <p:cNvSpPr>
            <a:spLocks noGrp="1"/>
          </p:cNvSpPr>
          <p:nvPr>
            <p:ph type="title"/>
          </p:nvPr>
        </p:nvSpPr>
        <p:spPr>
          <a:xfrm>
            <a:off x="457200" y="-290513"/>
            <a:ext cx="8229600" cy="990600"/>
          </a:xfrm>
        </p:spPr>
        <p:txBody>
          <a:bodyPr/>
          <a:lstStyle/>
          <a:p>
            <a:r>
              <a:rPr lang="de-DE" dirty="0"/>
              <a:t>CEF-Maßnahmen für Zauneidechsen</a:t>
            </a:r>
          </a:p>
        </p:txBody>
      </p:sp>
      <p:sp>
        <p:nvSpPr>
          <p:cNvPr id="3" name="Inhaltsplatzhalter 2">
            <a:extLst>
              <a:ext uri="{FF2B5EF4-FFF2-40B4-BE49-F238E27FC236}">
                <a16:creationId xmlns:a16="http://schemas.microsoft.com/office/drawing/2014/main" id="{FA8968E7-79BA-478D-B5F2-1585EF7A43BE}"/>
              </a:ext>
            </a:extLst>
          </p:cNvPr>
          <p:cNvSpPr>
            <a:spLocks noGrp="1"/>
          </p:cNvSpPr>
          <p:nvPr>
            <p:ph idx="1"/>
          </p:nvPr>
        </p:nvSpPr>
        <p:spPr>
          <a:xfrm>
            <a:off x="457200" y="836712"/>
            <a:ext cx="8363272" cy="4717913"/>
          </a:xfrm>
        </p:spPr>
        <p:txBody>
          <a:bodyPr/>
          <a:lstStyle/>
          <a:p>
            <a:pPr marL="342900" indent="-342900">
              <a:buFont typeface="Arial" panose="020B0604020202020204" pitchFamily="34" charset="0"/>
              <a:buChar char="•"/>
            </a:pPr>
            <a:r>
              <a:rPr lang="de-DE" sz="1400" dirty="0"/>
              <a:t>Die Umsetzung der CEF-Maßnahme innerhalb der Nadelholzaufforstung bringt Synergieeffekte für weitere betroffene Arten wie Neuntöter und Goldammer mit sich, da auch diese Arten einen Wechsel von Gehölzen und Offenlandbereichen benötigen. </a:t>
            </a:r>
          </a:p>
          <a:p>
            <a:pPr marL="342900" indent="-342900">
              <a:buFont typeface="Arial" panose="020B0604020202020204" pitchFamily="34" charset="0"/>
              <a:buChar char="•"/>
            </a:pPr>
            <a:r>
              <a:rPr lang="de-DE" sz="1400" dirty="0"/>
              <a:t>Die gesamte Maßnahmenfläche ist von Waldsäumen umgeben und wird von einer Hecke durchzogen. Die Hecken und Säume werden im Zuge von CEF-Maßnahmen für Brutvögel und die Haselmaus angelegt.</a:t>
            </a:r>
          </a:p>
          <a:p>
            <a:pPr marL="342900" indent="-342900">
              <a:buFont typeface="Arial" panose="020B0604020202020204" pitchFamily="34" charset="0"/>
              <a:buChar char="•"/>
            </a:pPr>
            <a:r>
              <a:rPr lang="de-DE" sz="1400" dirty="0"/>
              <a:t>Gestaltung des Ersatzlebensraums: mindestens ein Jahr vor Beginn der baubedingten Gehölzrückschnitte freigestellt, vereinzelt aufkommende Laubgehölze oder Sträucher, wie z.B. Holunder oder Esche verbleiben</a:t>
            </a:r>
          </a:p>
          <a:p>
            <a:pPr marL="342900" indent="-342900">
              <a:buFont typeface="Arial" panose="020B0604020202020204" pitchFamily="34" charset="0"/>
              <a:buChar char="•"/>
            </a:pPr>
            <a:r>
              <a:rPr lang="de-DE" sz="1400" dirty="0"/>
              <a:t>Anlage von 30 Asthaufen - nicht beschattet ideale Deckungs- und Sonnenplätze. </a:t>
            </a:r>
          </a:p>
          <a:p>
            <a:pPr marL="342900" indent="-342900">
              <a:buFont typeface="Arial" panose="020B0604020202020204" pitchFamily="34" charset="0"/>
              <a:buChar char="•"/>
            </a:pPr>
            <a:r>
              <a:rPr lang="de-DE" sz="1400" dirty="0"/>
              <a:t>An insgesamt 10 der 30 Asthaufen müssen zusätzlich Winterquartiere angelegt werden. </a:t>
            </a:r>
          </a:p>
          <a:p>
            <a:pPr marL="342900" indent="-342900">
              <a:buFont typeface="Arial" panose="020B0604020202020204" pitchFamily="34" charset="0"/>
              <a:buChar char="•"/>
            </a:pPr>
            <a:r>
              <a:rPr lang="de-DE" sz="1400" dirty="0"/>
              <a:t>Um geeignete Eiablageplätze zu schaffen, muss an jedem der 30 Asthaufen eine etwa 1 bis 2 m² große und ca. 50 cm tiefe Sandlinse angelegt werden. </a:t>
            </a:r>
          </a:p>
          <a:p>
            <a:pPr marL="342900" indent="-342900">
              <a:buFont typeface="Arial" panose="020B0604020202020204" pitchFamily="34" charset="0"/>
              <a:buChar char="•"/>
            </a:pPr>
            <a:r>
              <a:rPr lang="de-DE" sz="1400" dirty="0"/>
              <a:t>Pflege des Ersatzlebensraums: Die gesamte Fläche ist über 10 Jahre zweimal jährlich, um die angelegten Strukturelemente herum freizuschneiden. </a:t>
            </a:r>
          </a:p>
          <a:p>
            <a:pPr marL="342900" indent="-342900">
              <a:buFont typeface="Arial" panose="020B0604020202020204" pitchFamily="34" charset="0"/>
              <a:buChar char="•"/>
            </a:pPr>
            <a:r>
              <a:rPr lang="de-DE" sz="1400" dirty="0"/>
              <a:t>Die Pflege der Fläche ist dabei ab dem achten Jahr sukzessive von West nach Ost aufzugeben und so weiter, damit die Zauneidechsen nach und nach wieder zurück an den angestammten Bahndamm gedrängt werden. </a:t>
            </a:r>
          </a:p>
          <a:p>
            <a:pPr marL="342900" indent="-342900">
              <a:buFont typeface="Arial" panose="020B0604020202020204" pitchFamily="34" charset="0"/>
              <a:buChar char="•"/>
            </a:pPr>
            <a:r>
              <a:rPr lang="de-DE" sz="1400" dirty="0"/>
              <a:t>Durch die Sukzession der Gehölze im Bereich des ehemaligen Ersatzlebensraums wird auf der Fläche ein Laubwald entstehen. </a:t>
            </a:r>
          </a:p>
          <a:p>
            <a:pPr marL="342900" indent="-342900">
              <a:buFont typeface="Arial" panose="020B0604020202020204" pitchFamily="34" charset="0"/>
              <a:buChar char="•"/>
            </a:pPr>
            <a:r>
              <a:rPr lang="de-DE" sz="1400" dirty="0"/>
              <a:t>In vergleichbarer Weise ist mit den Eidechsenhabitaten im Süden des </a:t>
            </a:r>
            <a:r>
              <a:rPr lang="de-DE" sz="1400" dirty="0" err="1"/>
              <a:t>Ubhf</a:t>
            </a:r>
            <a:r>
              <a:rPr lang="de-DE" sz="1400" dirty="0"/>
              <a:t> zu verfahren</a:t>
            </a:r>
          </a:p>
          <a:p>
            <a:endParaRPr lang="de-DE" sz="1400" dirty="0"/>
          </a:p>
          <a:p>
            <a:endParaRPr lang="de-DE" sz="1400" dirty="0"/>
          </a:p>
        </p:txBody>
      </p:sp>
      <p:sp>
        <p:nvSpPr>
          <p:cNvPr id="4" name="Datumsplatzhalter 3">
            <a:extLst>
              <a:ext uri="{FF2B5EF4-FFF2-40B4-BE49-F238E27FC236}">
                <a16:creationId xmlns:a16="http://schemas.microsoft.com/office/drawing/2014/main" id="{47B61253-4FC6-4995-A079-12E4BF52A60F}"/>
              </a:ext>
            </a:extLst>
          </p:cNvPr>
          <p:cNvSpPr>
            <a:spLocks noGrp="1"/>
          </p:cNvSpPr>
          <p:nvPr>
            <p:ph type="dt" sz="half" idx="10"/>
          </p:nvPr>
        </p:nvSpPr>
        <p:spPr/>
        <p:txBody>
          <a:bodyPr/>
          <a:lstStyle/>
          <a:p>
            <a:fld id="{7FBE7F6C-1C55-441E-9E57-1242B650FA4F}" type="datetime1">
              <a:rPr lang="de-DE" smtClean="0"/>
              <a:t>06.03.2022</a:t>
            </a:fld>
            <a:endParaRPr lang="de-DE"/>
          </a:p>
        </p:txBody>
      </p:sp>
      <p:sp>
        <p:nvSpPr>
          <p:cNvPr id="5" name="Fußzeilenplatzhalter 4">
            <a:extLst>
              <a:ext uri="{FF2B5EF4-FFF2-40B4-BE49-F238E27FC236}">
                <a16:creationId xmlns:a16="http://schemas.microsoft.com/office/drawing/2014/main" id="{7E4FCBEB-B47E-4EAE-B54B-079998077996}"/>
              </a:ext>
            </a:extLst>
          </p:cNvPr>
          <p:cNvSpPr>
            <a:spLocks noGrp="1"/>
          </p:cNvSpPr>
          <p:nvPr>
            <p:ph type="ftr" sz="quarter" idx="11"/>
          </p:nvPr>
        </p:nvSpPr>
        <p:spPr/>
        <p:txBody>
          <a:bodyPr/>
          <a:lstStyle/>
          <a:p>
            <a:r>
              <a:rPr lang="de-DE" dirty="0"/>
              <a:t>Matthias Groß</a:t>
            </a:r>
          </a:p>
        </p:txBody>
      </p:sp>
      <p:sp>
        <p:nvSpPr>
          <p:cNvPr id="6" name="Textplatzhalter 5">
            <a:extLst>
              <a:ext uri="{FF2B5EF4-FFF2-40B4-BE49-F238E27FC236}">
                <a16:creationId xmlns:a16="http://schemas.microsoft.com/office/drawing/2014/main" id="{675C7017-DC07-48C3-960D-3B84DFD09C1D}"/>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32313078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ADA0-F1A3-4D41-AF2B-5A34FC02A981}"/>
              </a:ext>
            </a:extLst>
          </p:cNvPr>
          <p:cNvSpPr>
            <a:spLocks noGrp="1"/>
          </p:cNvSpPr>
          <p:nvPr>
            <p:ph type="title"/>
          </p:nvPr>
        </p:nvSpPr>
        <p:spPr>
          <a:xfrm>
            <a:off x="457200" y="239040"/>
            <a:ext cx="5251449" cy="990600"/>
          </a:xfrm>
        </p:spPr>
        <p:txBody>
          <a:bodyPr anchor="b">
            <a:normAutofit/>
          </a:bodyPr>
          <a:lstStyle/>
          <a:p>
            <a:r>
              <a:rPr lang="de-DE" dirty="0"/>
              <a:t>CEF-Maßnahmen für Haselmäuse</a:t>
            </a:r>
          </a:p>
        </p:txBody>
      </p:sp>
      <p:sp>
        <p:nvSpPr>
          <p:cNvPr id="3" name="Inhaltsplatzhalter 2">
            <a:extLst>
              <a:ext uri="{FF2B5EF4-FFF2-40B4-BE49-F238E27FC236}">
                <a16:creationId xmlns:a16="http://schemas.microsoft.com/office/drawing/2014/main" id="{FA8968E7-79BA-478D-B5F2-1585EF7A43BE}"/>
              </a:ext>
            </a:extLst>
          </p:cNvPr>
          <p:cNvSpPr>
            <a:spLocks noGrp="1"/>
          </p:cNvSpPr>
          <p:nvPr>
            <p:ph sz="half" idx="1"/>
          </p:nvPr>
        </p:nvSpPr>
        <p:spPr>
          <a:xfrm>
            <a:off x="457199" y="1440000"/>
            <a:ext cx="5251450" cy="4718304"/>
          </a:xfrm>
        </p:spPr>
        <p:txBody>
          <a:bodyPr>
            <a:normAutofit/>
          </a:bodyPr>
          <a:lstStyle/>
          <a:p>
            <a:pPr marL="342900" indent="-342900">
              <a:lnSpc>
                <a:spcPct val="90000"/>
              </a:lnSpc>
              <a:buFont typeface="Arial" panose="020B0604020202020204" pitchFamily="34" charset="0"/>
              <a:buChar char="•"/>
            </a:pPr>
            <a:r>
              <a:rPr lang="de-DE" sz="1300" dirty="0"/>
              <a:t>Die ausgelegten </a:t>
            </a:r>
            <a:r>
              <a:rPr lang="de-DE" sz="1300" dirty="0" err="1"/>
              <a:t>Tubes</a:t>
            </a:r>
            <a:r>
              <a:rPr lang="de-DE" sz="1300" dirty="0"/>
              <a:t> ergeben eine recht hohe Funddichte von Haselmäusen (41 von 65 ausgelegten </a:t>
            </a:r>
            <a:r>
              <a:rPr lang="de-DE" sz="1300" dirty="0" err="1"/>
              <a:t>Tubes</a:t>
            </a:r>
            <a:r>
              <a:rPr lang="de-DE" sz="1300" dirty="0"/>
              <a:t> wurden genutzt)</a:t>
            </a:r>
          </a:p>
          <a:p>
            <a:pPr marL="342900" indent="-342900">
              <a:lnSpc>
                <a:spcPct val="90000"/>
              </a:lnSpc>
              <a:buFont typeface="Arial" panose="020B0604020202020204" pitchFamily="34" charset="0"/>
              <a:buChar char="•"/>
            </a:pPr>
            <a:r>
              <a:rPr lang="de-DE" sz="1300" dirty="0"/>
              <a:t>Die Hauptverbreitung liegt in den Waldflächen nördlich und beidseitig südlich des bestehenden Umschlagmoduls entlang </a:t>
            </a:r>
            <a:r>
              <a:rPr lang="de-DE" sz="1300" dirty="0" err="1"/>
              <a:t>nuss-und</a:t>
            </a:r>
            <a:r>
              <a:rPr lang="de-DE" sz="1300" dirty="0"/>
              <a:t> fruchtreicher Waldränder (alte und höhlenreiche Eichen, Buchen, Eschen und Kirschbäumen, Waldsäume mit nuss- und fruchtreichen Arten wie Holunder, Hasel, Pfaffenhütchen und Eberesche). </a:t>
            </a:r>
          </a:p>
          <a:p>
            <a:pPr marL="342900" indent="-342900">
              <a:lnSpc>
                <a:spcPct val="90000"/>
              </a:lnSpc>
              <a:buFont typeface="Arial" panose="020B0604020202020204" pitchFamily="34" charset="0"/>
              <a:buChar char="•"/>
            </a:pPr>
            <a:r>
              <a:rPr lang="de-DE" sz="1300" dirty="0"/>
              <a:t>Haselmäuse finden sich jedoch auch in den Heckenstrukturen an den Bahngleisen und sogar in der kleinen südlich des </a:t>
            </a:r>
            <a:r>
              <a:rPr lang="de-DE" sz="1300" dirty="0" err="1"/>
              <a:t>Ubhf</a:t>
            </a:r>
            <a:r>
              <a:rPr lang="de-DE" sz="1300" dirty="0"/>
              <a:t> verbliebenen Resthecke</a:t>
            </a:r>
          </a:p>
          <a:p>
            <a:pPr marL="342900" indent="-342900">
              <a:lnSpc>
                <a:spcPct val="90000"/>
              </a:lnSpc>
              <a:buFont typeface="Arial" panose="020B0604020202020204" pitchFamily="34" charset="0"/>
              <a:buChar char="•"/>
            </a:pPr>
            <a:r>
              <a:rPr lang="de-DE" sz="1300" dirty="0"/>
              <a:t>Es handelt sich bei dem Haselmausvorkommen im Untersuchungsgebiet um eine isolierte Population. In keinem Bereich besteht eine Anbindung an geeignete Lebensraumstrukturen, die einen Austausch oder ein Abwandern von Tieren zulassen. </a:t>
            </a:r>
          </a:p>
          <a:p>
            <a:pPr marL="342900" indent="-342900">
              <a:lnSpc>
                <a:spcPct val="90000"/>
              </a:lnSpc>
              <a:buFont typeface="Arial" panose="020B0604020202020204" pitchFamily="34" charset="0"/>
              <a:buChar char="•"/>
            </a:pPr>
            <a:r>
              <a:rPr lang="de-DE" sz="1300" dirty="0"/>
              <a:t>Seit 2009 wurde 1/3 des einstigen Laubwaldes gerodet und durch Fichtenplantagen ersetzt. Dadurch ergab sich für die Haselmäuse ein gravierender Lebensraumverlust, dem sie nicht ausweichen konnten. Die angrenzenden Hecken stellen die einzigen für Haselmäuse erreichbaren Lebensräume dar. Aus diesem Grund werden die teilweise noch jungen und lückigen Hecken der Umgebung nahezu flächendeckend durch die Haselmaus besiedelt. </a:t>
            </a:r>
          </a:p>
        </p:txBody>
      </p:sp>
      <p:sp>
        <p:nvSpPr>
          <p:cNvPr id="4" name="Datumsplatzhalter 3">
            <a:extLst>
              <a:ext uri="{FF2B5EF4-FFF2-40B4-BE49-F238E27FC236}">
                <a16:creationId xmlns:a16="http://schemas.microsoft.com/office/drawing/2014/main" id="{47B61253-4FC6-4995-A079-12E4BF52A60F}"/>
              </a:ext>
            </a:extLst>
          </p:cNvPr>
          <p:cNvSpPr>
            <a:spLocks noGrp="1"/>
          </p:cNvSpPr>
          <p:nvPr>
            <p:ph type="dt" sz="half" idx="10"/>
          </p:nvPr>
        </p:nvSpPr>
        <p:spPr>
          <a:xfrm>
            <a:off x="5940000" y="6620400"/>
            <a:ext cx="2160000" cy="180000"/>
          </a:xfrm>
        </p:spPr>
        <p:txBody>
          <a:bodyPr anchor="b">
            <a:normAutofit/>
          </a:bodyPr>
          <a:lstStyle/>
          <a:p>
            <a:pPr>
              <a:lnSpc>
                <a:spcPct val="90000"/>
              </a:lnSpc>
              <a:spcAft>
                <a:spcPts val="600"/>
              </a:spcAft>
            </a:pPr>
            <a:fld id="{7FBE7F6C-1C55-441E-9E57-1242B650FA4F}" type="datetime1">
              <a:rPr lang="de-DE" sz="900" smtClean="0"/>
              <a:pPr>
                <a:lnSpc>
                  <a:spcPct val="90000"/>
                </a:lnSpc>
                <a:spcAft>
                  <a:spcPts val="600"/>
                </a:spcAft>
              </a:pPr>
              <a:t>06.03.2022</a:t>
            </a:fld>
            <a:endParaRPr lang="de-DE" sz="900"/>
          </a:p>
        </p:txBody>
      </p:sp>
      <p:sp>
        <p:nvSpPr>
          <p:cNvPr id="5" name="Fußzeilenplatzhalter 4">
            <a:extLst>
              <a:ext uri="{FF2B5EF4-FFF2-40B4-BE49-F238E27FC236}">
                <a16:creationId xmlns:a16="http://schemas.microsoft.com/office/drawing/2014/main" id="{7E4FCBEB-B47E-4EAE-B54B-079998077996}"/>
              </a:ext>
            </a:extLst>
          </p:cNvPr>
          <p:cNvSpPr>
            <a:spLocks noGrp="1"/>
          </p:cNvSpPr>
          <p:nvPr>
            <p:ph type="ftr" sz="quarter" idx="11"/>
          </p:nvPr>
        </p:nvSpPr>
        <p:spPr>
          <a:xfrm>
            <a:off x="1407009" y="6620400"/>
            <a:ext cx="4399200" cy="180000"/>
          </a:xfrm>
        </p:spPr>
        <p:txBody>
          <a:bodyPr anchor="b">
            <a:normAutofit/>
          </a:bodyPr>
          <a:lstStyle/>
          <a:p>
            <a:pPr>
              <a:lnSpc>
                <a:spcPct val="90000"/>
              </a:lnSpc>
              <a:spcAft>
                <a:spcPts val="600"/>
              </a:spcAft>
            </a:pPr>
            <a:r>
              <a:rPr lang="de-DE"/>
              <a:t>Matthias Groß</a:t>
            </a:r>
          </a:p>
        </p:txBody>
      </p:sp>
      <p:pic>
        <p:nvPicPr>
          <p:cNvPr id="8" name="Grafik 7">
            <a:extLst>
              <a:ext uri="{FF2B5EF4-FFF2-40B4-BE49-F238E27FC236}">
                <a16:creationId xmlns:a16="http://schemas.microsoft.com/office/drawing/2014/main" id="{A74A3778-45BC-4961-9239-7047F379BC5F}"/>
              </a:ext>
            </a:extLst>
          </p:cNvPr>
          <p:cNvPicPr>
            <a:picLocks noChangeAspect="1"/>
          </p:cNvPicPr>
          <p:nvPr/>
        </p:nvPicPr>
        <p:blipFill rotWithShape="1">
          <a:blip r:embed="rId3"/>
          <a:srcRect r="10769" b="2"/>
          <a:stretch/>
        </p:blipFill>
        <p:spPr>
          <a:xfrm>
            <a:off x="5940000" y="3531810"/>
            <a:ext cx="3211286" cy="2966190"/>
          </a:xfrm>
          <a:prstGeom prst="rect">
            <a:avLst/>
          </a:prstGeom>
          <a:noFill/>
        </p:spPr>
      </p:pic>
      <p:pic>
        <p:nvPicPr>
          <p:cNvPr id="7" name="Bildplatzhalter 6">
            <a:extLst>
              <a:ext uri="{FF2B5EF4-FFF2-40B4-BE49-F238E27FC236}">
                <a16:creationId xmlns:a16="http://schemas.microsoft.com/office/drawing/2014/main" id="{A855E30E-9ABE-4F59-9A0F-D037DABBCF27}"/>
              </a:ext>
            </a:extLst>
          </p:cNvPr>
          <p:cNvPicPr>
            <a:picLocks noGrp="1" noChangeAspect="1"/>
          </p:cNvPicPr>
          <p:nvPr>
            <p:ph type="pic" sz="quarter" idx="14"/>
          </p:nvPr>
        </p:nvPicPr>
        <p:blipFill rotWithShape="1">
          <a:blip r:embed="rId4"/>
          <a:srcRect l="2734" r="2734"/>
          <a:stretch/>
        </p:blipFill>
        <p:spPr/>
      </p:pic>
      <p:sp>
        <p:nvSpPr>
          <p:cNvPr id="15" name="Text Placeholder 7">
            <a:extLst>
              <a:ext uri="{FF2B5EF4-FFF2-40B4-BE49-F238E27FC236}">
                <a16:creationId xmlns:a16="http://schemas.microsoft.com/office/drawing/2014/main" id="{55CDD44F-EA28-479F-8B86-C291E5C2FB6E}"/>
              </a:ext>
            </a:extLst>
          </p:cNvPr>
          <p:cNvSpPr>
            <a:spLocks noGrp="1"/>
          </p:cNvSpPr>
          <p:nvPr>
            <p:ph type="body" sz="quarter" idx="15"/>
          </p:nvPr>
        </p:nvSpPr>
        <p:spPr>
          <a:xfrm>
            <a:off x="457199" y="6157913"/>
            <a:ext cx="5251449" cy="258762"/>
          </a:xfrm>
        </p:spPr>
        <p:txBody>
          <a:bodyPr/>
          <a:lstStyle/>
          <a:p>
            <a:endParaRPr lang="en-US"/>
          </a:p>
        </p:txBody>
      </p:sp>
    </p:spTree>
    <p:extLst>
      <p:ext uri="{BB962C8B-B14F-4D97-AF65-F5344CB8AC3E}">
        <p14:creationId xmlns:p14="http://schemas.microsoft.com/office/powerpoint/2010/main" val="2779944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ADA0-F1A3-4D41-AF2B-5A34FC02A981}"/>
              </a:ext>
            </a:extLst>
          </p:cNvPr>
          <p:cNvSpPr>
            <a:spLocks noGrp="1"/>
          </p:cNvSpPr>
          <p:nvPr>
            <p:ph type="title"/>
          </p:nvPr>
        </p:nvSpPr>
        <p:spPr>
          <a:xfrm>
            <a:off x="494947" y="-252882"/>
            <a:ext cx="7642800" cy="990600"/>
          </a:xfrm>
        </p:spPr>
        <p:txBody>
          <a:bodyPr anchor="b">
            <a:normAutofit/>
          </a:bodyPr>
          <a:lstStyle/>
          <a:p>
            <a:r>
              <a:rPr lang="de-DE" dirty="0"/>
              <a:t>CEF-Maßnahmen für Haselmäuse</a:t>
            </a:r>
          </a:p>
        </p:txBody>
      </p:sp>
      <p:sp>
        <p:nvSpPr>
          <p:cNvPr id="3" name="Inhaltsplatzhalter 2">
            <a:extLst>
              <a:ext uri="{FF2B5EF4-FFF2-40B4-BE49-F238E27FC236}">
                <a16:creationId xmlns:a16="http://schemas.microsoft.com/office/drawing/2014/main" id="{FA8968E7-79BA-478D-B5F2-1585EF7A43BE}"/>
              </a:ext>
            </a:extLst>
          </p:cNvPr>
          <p:cNvSpPr>
            <a:spLocks noGrp="1"/>
          </p:cNvSpPr>
          <p:nvPr>
            <p:ph sz="half" idx="1"/>
          </p:nvPr>
        </p:nvSpPr>
        <p:spPr>
          <a:xfrm>
            <a:off x="459975" y="857420"/>
            <a:ext cx="7931225" cy="4718304"/>
          </a:xfrm>
        </p:spPr>
        <p:txBody>
          <a:bodyPr>
            <a:noAutofit/>
          </a:bodyPr>
          <a:lstStyle/>
          <a:p>
            <a:pPr marL="342900" indent="-342900">
              <a:lnSpc>
                <a:spcPct val="110000"/>
              </a:lnSpc>
              <a:buFont typeface="Arial" panose="020B0604020202020204" pitchFamily="34" charset="0"/>
              <a:buChar char="•"/>
            </a:pPr>
            <a:r>
              <a:rPr lang="de-DE" sz="1400" dirty="0"/>
              <a:t>Verlust von rd. 17.000 m² Lebensraum in Form von Waldsaum, Gebüsch und Hecken verloren. </a:t>
            </a:r>
          </a:p>
          <a:p>
            <a:pPr marL="342900" indent="-342900">
              <a:lnSpc>
                <a:spcPct val="110000"/>
              </a:lnSpc>
              <a:buFont typeface="Arial" panose="020B0604020202020204" pitchFamily="34" charset="0"/>
              <a:buChar char="•"/>
            </a:pPr>
            <a:r>
              <a:rPr lang="de-DE" sz="1400" dirty="0"/>
              <a:t>Um das Eintreten der Verbotstatbestände nach § 44 (1) 1-3 BNatSchG auszuschließen, wird die Umsetzung umfangreicher Vermeidungs-, Minimierungs- und CEF- Maßnahmen erforderlich. </a:t>
            </a:r>
          </a:p>
          <a:p>
            <a:pPr marL="342900" indent="-342900">
              <a:lnSpc>
                <a:spcPct val="110000"/>
              </a:lnSpc>
              <a:buFont typeface="Arial" panose="020B0604020202020204" pitchFamily="34" charset="0"/>
              <a:buChar char="•"/>
            </a:pPr>
            <a:r>
              <a:rPr lang="de-DE" sz="1400" dirty="0"/>
              <a:t>haselmausfreundliche Rodung der Waldflächen/Hecken/Gebüsche (im Winter Rückschnitt, Wurzelentfernung erst im Mai) </a:t>
            </a:r>
          </a:p>
          <a:p>
            <a:pPr marL="342900" indent="-342900">
              <a:lnSpc>
                <a:spcPct val="110000"/>
              </a:lnSpc>
              <a:buFont typeface="Arial" panose="020B0604020202020204" pitchFamily="34" charset="0"/>
              <a:buChar char="•"/>
            </a:pPr>
            <a:r>
              <a:rPr lang="de-DE" sz="1400" dirty="0"/>
              <a:t>Da dann für die bisher an der Bahnböschung im Norden und entlang des Umschlagmoduls lebenden Haselmäuse keine geeigneten Lebensräume nach dem Winterschlaf erreichbar sind, müssen diese in künstlichen „Winterschlafquartieren“ eingefangen werden und mitsamt dem Quartier in neue Lebensräume umgesiedelt werden.</a:t>
            </a:r>
          </a:p>
          <a:p>
            <a:pPr marL="342900" indent="-342900">
              <a:lnSpc>
                <a:spcPct val="110000"/>
              </a:lnSpc>
              <a:buFont typeface="Arial" panose="020B0604020202020204" pitchFamily="34" charset="0"/>
              <a:buChar char="•"/>
            </a:pPr>
            <a:r>
              <a:rPr lang="de-DE" sz="1400" dirty="0"/>
              <a:t>Um erhebliche Auswirkungen auf den Erhaltungszustand der Bilche zu verhindern, müssen die Waldbereiche mit Altbäumen und einer Vielzahl von </a:t>
            </a:r>
            <a:r>
              <a:rPr lang="de-DE" sz="1400" dirty="0" err="1"/>
              <a:t>Habitatbäumen</a:t>
            </a:r>
            <a:r>
              <a:rPr lang="de-DE" sz="1400" dirty="0"/>
              <a:t> westlich der Bahn zwingend erhalten bleiben und gesichert werden. </a:t>
            </a:r>
          </a:p>
          <a:p>
            <a:pPr marL="342900" indent="-342900">
              <a:lnSpc>
                <a:spcPct val="110000"/>
              </a:lnSpc>
              <a:buFont typeface="Arial" panose="020B0604020202020204" pitchFamily="34" charset="0"/>
              <a:buChar char="•"/>
            </a:pPr>
            <a:r>
              <a:rPr lang="de-DE" sz="1400" dirty="0"/>
              <a:t>Die flächigen Lebensraumverluste durch das Bauvorhaben müssen zwingend im räumlichen Umfeld ausgeglichen werden. </a:t>
            </a:r>
          </a:p>
          <a:p>
            <a:pPr marL="342900" indent="-342900">
              <a:lnSpc>
                <a:spcPct val="110000"/>
              </a:lnSpc>
              <a:buFont typeface="Arial" panose="020B0604020202020204" pitchFamily="34" charset="0"/>
              <a:buChar char="•"/>
            </a:pPr>
            <a:r>
              <a:rPr lang="de-DE" sz="1400" dirty="0"/>
              <a:t>Geeignete Ersatzlebensräume im direkten Umfeld der Vergrämungsflächen (haselmausfreundliche Rodungen) sind ausschließlich im Bereich der Nadelholzaufforstungen im Inneren des Waldes umsetzbar. </a:t>
            </a:r>
          </a:p>
        </p:txBody>
      </p:sp>
      <p:sp>
        <p:nvSpPr>
          <p:cNvPr id="4" name="Datumsplatzhalter 3">
            <a:extLst>
              <a:ext uri="{FF2B5EF4-FFF2-40B4-BE49-F238E27FC236}">
                <a16:creationId xmlns:a16="http://schemas.microsoft.com/office/drawing/2014/main" id="{47B61253-4FC6-4995-A079-12E4BF52A60F}"/>
              </a:ext>
            </a:extLst>
          </p:cNvPr>
          <p:cNvSpPr>
            <a:spLocks noGrp="1"/>
          </p:cNvSpPr>
          <p:nvPr>
            <p:ph type="dt" sz="half" idx="10"/>
          </p:nvPr>
        </p:nvSpPr>
        <p:spPr>
          <a:xfrm>
            <a:off x="5940000" y="6620400"/>
            <a:ext cx="2160000" cy="180000"/>
          </a:xfrm>
        </p:spPr>
        <p:txBody>
          <a:bodyPr anchor="b">
            <a:normAutofit/>
          </a:bodyPr>
          <a:lstStyle/>
          <a:p>
            <a:pPr>
              <a:lnSpc>
                <a:spcPct val="90000"/>
              </a:lnSpc>
              <a:spcAft>
                <a:spcPts val="600"/>
              </a:spcAft>
            </a:pPr>
            <a:fld id="{7FBE7F6C-1C55-441E-9E57-1242B650FA4F}" type="datetime1">
              <a:rPr lang="de-DE" sz="900" smtClean="0"/>
              <a:pPr>
                <a:lnSpc>
                  <a:spcPct val="90000"/>
                </a:lnSpc>
                <a:spcAft>
                  <a:spcPts val="600"/>
                </a:spcAft>
              </a:pPr>
              <a:t>06.03.2022</a:t>
            </a:fld>
            <a:endParaRPr lang="de-DE" sz="900"/>
          </a:p>
        </p:txBody>
      </p:sp>
      <p:sp>
        <p:nvSpPr>
          <p:cNvPr id="5" name="Fußzeilenplatzhalter 4">
            <a:extLst>
              <a:ext uri="{FF2B5EF4-FFF2-40B4-BE49-F238E27FC236}">
                <a16:creationId xmlns:a16="http://schemas.microsoft.com/office/drawing/2014/main" id="{7E4FCBEB-B47E-4EAE-B54B-079998077996}"/>
              </a:ext>
            </a:extLst>
          </p:cNvPr>
          <p:cNvSpPr>
            <a:spLocks noGrp="1"/>
          </p:cNvSpPr>
          <p:nvPr>
            <p:ph type="ftr" sz="quarter" idx="11"/>
          </p:nvPr>
        </p:nvSpPr>
        <p:spPr>
          <a:xfrm>
            <a:off x="1407009" y="6620400"/>
            <a:ext cx="4399200" cy="180000"/>
          </a:xfrm>
        </p:spPr>
        <p:txBody>
          <a:bodyPr anchor="b">
            <a:normAutofit/>
          </a:bodyPr>
          <a:lstStyle/>
          <a:p>
            <a:pPr>
              <a:lnSpc>
                <a:spcPct val="90000"/>
              </a:lnSpc>
              <a:spcAft>
                <a:spcPts val="600"/>
              </a:spcAft>
            </a:pPr>
            <a:r>
              <a:rPr lang="de-DE"/>
              <a:t>Matthias Groß</a:t>
            </a:r>
          </a:p>
        </p:txBody>
      </p:sp>
      <p:sp>
        <p:nvSpPr>
          <p:cNvPr id="15" name="Text Placeholder 7">
            <a:extLst>
              <a:ext uri="{FF2B5EF4-FFF2-40B4-BE49-F238E27FC236}">
                <a16:creationId xmlns:a16="http://schemas.microsoft.com/office/drawing/2014/main" id="{55CDD44F-EA28-479F-8B86-C291E5C2FB6E}"/>
              </a:ext>
            </a:extLst>
          </p:cNvPr>
          <p:cNvSpPr>
            <a:spLocks noGrp="1"/>
          </p:cNvSpPr>
          <p:nvPr>
            <p:ph type="body" sz="quarter" idx="15"/>
          </p:nvPr>
        </p:nvSpPr>
        <p:spPr>
          <a:xfrm>
            <a:off x="457199" y="6157913"/>
            <a:ext cx="5251449" cy="258762"/>
          </a:xfrm>
        </p:spPr>
        <p:txBody>
          <a:bodyPr/>
          <a:lstStyle/>
          <a:p>
            <a:endParaRPr lang="en-US"/>
          </a:p>
        </p:txBody>
      </p:sp>
    </p:spTree>
    <p:extLst>
      <p:ext uri="{BB962C8B-B14F-4D97-AF65-F5344CB8AC3E}">
        <p14:creationId xmlns:p14="http://schemas.microsoft.com/office/powerpoint/2010/main" val="36499196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ADA0-F1A3-4D41-AF2B-5A34FC02A981}"/>
              </a:ext>
            </a:extLst>
          </p:cNvPr>
          <p:cNvSpPr>
            <a:spLocks noGrp="1"/>
          </p:cNvSpPr>
          <p:nvPr>
            <p:ph type="title"/>
          </p:nvPr>
        </p:nvSpPr>
        <p:spPr>
          <a:xfrm>
            <a:off x="457200" y="239040"/>
            <a:ext cx="8229600" cy="990600"/>
          </a:xfrm>
        </p:spPr>
        <p:txBody>
          <a:bodyPr anchor="b">
            <a:normAutofit/>
          </a:bodyPr>
          <a:lstStyle/>
          <a:p>
            <a:r>
              <a:rPr lang="de-DE" dirty="0"/>
              <a:t>CEF-Maßnahmen für Haselmäuse</a:t>
            </a:r>
          </a:p>
        </p:txBody>
      </p:sp>
      <p:sp>
        <p:nvSpPr>
          <p:cNvPr id="3" name="Inhaltsplatzhalter 2">
            <a:extLst>
              <a:ext uri="{FF2B5EF4-FFF2-40B4-BE49-F238E27FC236}">
                <a16:creationId xmlns:a16="http://schemas.microsoft.com/office/drawing/2014/main" id="{FA8968E7-79BA-478D-B5F2-1585EF7A43BE}"/>
              </a:ext>
            </a:extLst>
          </p:cNvPr>
          <p:cNvSpPr>
            <a:spLocks noGrp="1"/>
          </p:cNvSpPr>
          <p:nvPr>
            <p:ph sz="half" idx="1"/>
          </p:nvPr>
        </p:nvSpPr>
        <p:spPr>
          <a:xfrm>
            <a:off x="457200" y="1440000"/>
            <a:ext cx="4038600" cy="4719600"/>
          </a:xfrm>
        </p:spPr>
        <p:txBody>
          <a:bodyPr>
            <a:normAutofit/>
          </a:bodyPr>
          <a:lstStyle/>
          <a:p>
            <a:pPr marL="342900" indent="-342900">
              <a:lnSpc>
                <a:spcPct val="90000"/>
              </a:lnSpc>
              <a:buFont typeface="Arial" panose="020B0604020202020204" pitchFamily="34" charset="0"/>
              <a:buChar char="•"/>
            </a:pPr>
            <a:r>
              <a:rPr lang="de-DE" sz="1600" dirty="0"/>
              <a:t>Geeignete Lebensräume im Umfeld sind bereits flächendeckend durch Haselmäuse besiedelt. Die Maßnahmen auf höherwertigen Waldflächen, jungem Aufwuchs von Laubgehölzen oder Ackerflächen umzusetzen, würde zwangsläufig zu Konflikten mit weiteren Planungsrelevanten Arten führen. Die Maßnahme muss zwingend im räumlichen Umfeld des Eingriffes umgesetzt werden. </a:t>
            </a:r>
          </a:p>
          <a:p>
            <a:pPr marL="342900" indent="-342900">
              <a:lnSpc>
                <a:spcPct val="90000"/>
              </a:lnSpc>
              <a:buFont typeface="Arial" panose="020B0604020202020204" pitchFamily="34" charset="0"/>
              <a:buChar char="•"/>
            </a:pPr>
            <a:r>
              <a:rPr lang="de-DE" sz="1600" dirty="0"/>
              <a:t>Um den Lebensraumverlust der Haselmaus auszugleichen, ist der verlorene Lebensraum (ca. 17.000 m²) innerhalb der Nadelholzaufforstung herzustellen. </a:t>
            </a:r>
          </a:p>
          <a:p>
            <a:pPr marL="342900" indent="-342900">
              <a:lnSpc>
                <a:spcPct val="90000"/>
              </a:lnSpc>
              <a:buFont typeface="Arial" panose="020B0604020202020204" pitchFamily="34" charset="0"/>
              <a:buChar char="•"/>
            </a:pPr>
            <a:r>
              <a:rPr lang="de-DE" sz="1600" dirty="0"/>
              <a:t>Als CEF-Maßnahme muss auf einer Fläche von ca. 19.500 m² ein Waldumbau hin zu Laubwald umgesetzt werden. Auf einer weiteren Fläche von ca. 9.500 m² müssen Waldsaum und eine Hecke angelegt werden. </a:t>
            </a:r>
          </a:p>
        </p:txBody>
      </p:sp>
      <p:pic>
        <p:nvPicPr>
          <p:cNvPr id="7" name="Grafik 6">
            <a:extLst>
              <a:ext uri="{FF2B5EF4-FFF2-40B4-BE49-F238E27FC236}">
                <a16:creationId xmlns:a16="http://schemas.microsoft.com/office/drawing/2014/main" id="{039E083D-1B42-459E-BDBA-28990B8EC1C1}"/>
              </a:ext>
            </a:extLst>
          </p:cNvPr>
          <p:cNvPicPr>
            <a:picLocks noChangeAspect="1"/>
          </p:cNvPicPr>
          <p:nvPr/>
        </p:nvPicPr>
        <p:blipFill rotWithShape="1">
          <a:blip r:embed="rId3"/>
          <a:srcRect l="4843" r="30979"/>
          <a:stretch/>
        </p:blipFill>
        <p:spPr>
          <a:xfrm>
            <a:off x="4658084" y="1440000"/>
            <a:ext cx="4090380" cy="4719600"/>
          </a:xfrm>
          <a:prstGeom prst="rect">
            <a:avLst/>
          </a:prstGeom>
          <a:noFill/>
        </p:spPr>
      </p:pic>
      <p:sp>
        <p:nvSpPr>
          <p:cNvPr id="4" name="Datumsplatzhalter 3">
            <a:extLst>
              <a:ext uri="{FF2B5EF4-FFF2-40B4-BE49-F238E27FC236}">
                <a16:creationId xmlns:a16="http://schemas.microsoft.com/office/drawing/2014/main" id="{47B61253-4FC6-4995-A079-12E4BF52A60F}"/>
              </a:ext>
            </a:extLst>
          </p:cNvPr>
          <p:cNvSpPr>
            <a:spLocks noGrp="1"/>
          </p:cNvSpPr>
          <p:nvPr>
            <p:ph type="dt" sz="half" idx="10"/>
          </p:nvPr>
        </p:nvSpPr>
        <p:spPr>
          <a:xfrm>
            <a:off x="5940000" y="6620400"/>
            <a:ext cx="2160000" cy="180000"/>
          </a:xfrm>
        </p:spPr>
        <p:txBody>
          <a:bodyPr anchor="b">
            <a:normAutofit/>
          </a:bodyPr>
          <a:lstStyle/>
          <a:p>
            <a:pPr>
              <a:lnSpc>
                <a:spcPct val="90000"/>
              </a:lnSpc>
              <a:spcAft>
                <a:spcPts val="600"/>
              </a:spcAft>
            </a:pPr>
            <a:fld id="{7FBE7F6C-1C55-441E-9E57-1242B650FA4F}" type="datetime1">
              <a:rPr lang="de-DE" sz="900" smtClean="0"/>
              <a:pPr>
                <a:lnSpc>
                  <a:spcPct val="90000"/>
                </a:lnSpc>
                <a:spcAft>
                  <a:spcPts val="600"/>
                </a:spcAft>
              </a:pPr>
              <a:t>06.03.2022</a:t>
            </a:fld>
            <a:endParaRPr lang="de-DE" sz="900"/>
          </a:p>
        </p:txBody>
      </p:sp>
      <p:sp>
        <p:nvSpPr>
          <p:cNvPr id="5" name="Fußzeilenplatzhalter 4">
            <a:extLst>
              <a:ext uri="{FF2B5EF4-FFF2-40B4-BE49-F238E27FC236}">
                <a16:creationId xmlns:a16="http://schemas.microsoft.com/office/drawing/2014/main" id="{7E4FCBEB-B47E-4EAE-B54B-079998077996}"/>
              </a:ext>
            </a:extLst>
          </p:cNvPr>
          <p:cNvSpPr>
            <a:spLocks noGrp="1"/>
          </p:cNvSpPr>
          <p:nvPr>
            <p:ph type="ftr" sz="quarter" idx="11"/>
          </p:nvPr>
        </p:nvSpPr>
        <p:spPr>
          <a:xfrm>
            <a:off x="1407009" y="6620400"/>
            <a:ext cx="4399200" cy="180000"/>
          </a:xfrm>
        </p:spPr>
        <p:txBody>
          <a:bodyPr anchor="b">
            <a:normAutofit/>
          </a:bodyPr>
          <a:lstStyle/>
          <a:p>
            <a:pPr>
              <a:lnSpc>
                <a:spcPct val="90000"/>
              </a:lnSpc>
              <a:spcAft>
                <a:spcPts val="600"/>
              </a:spcAft>
            </a:pPr>
            <a:r>
              <a:rPr lang="de-DE"/>
              <a:t>Matthias Groß</a:t>
            </a:r>
          </a:p>
        </p:txBody>
      </p:sp>
    </p:spTree>
    <p:extLst>
      <p:ext uri="{BB962C8B-B14F-4D97-AF65-F5344CB8AC3E}">
        <p14:creationId xmlns:p14="http://schemas.microsoft.com/office/powerpoint/2010/main" val="17770110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ADA0-F1A3-4D41-AF2B-5A34FC02A981}"/>
              </a:ext>
            </a:extLst>
          </p:cNvPr>
          <p:cNvSpPr>
            <a:spLocks noGrp="1"/>
          </p:cNvSpPr>
          <p:nvPr>
            <p:ph type="title"/>
          </p:nvPr>
        </p:nvSpPr>
        <p:spPr>
          <a:xfrm>
            <a:off x="323528" y="-437700"/>
            <a:ext cx="8229600" cy="990600"/>
          </a:xfrm>
        </p:spPr>
        <p:txBody>
          <a:bodyPr anchor="b">
            <a:normAutofit/>
          </a:bodyPr>
          <a:lstStyle/>
          <a:p>
            <a:r>
              <a:rPr lang="de-DE" dirty="0"/>
              <a:t>Gefährdungssituation Fledermäuse</a:t>
            </a:r>
          </a:p>
        </p:txBody>
      </p:sp>
      <p:sp>
        <p:nvSpPr>
          <p:cNvPr id="3" name="Inhaltsplatzhalter 2">
            <a:extLst>
              <a:ext uri="{FF2B5EF4-FFF2-40B4-BE49-F238E27FC236}">
                <a16:creationId xmlns:a16="http://schemas.microsoft.com/office/drawing/2014/main" id="{FA8968E7-79BA-478D-B5F2-1585EF7A43BE}"/>
              </a:ext>
            </a:extLst>
          </p:cNvPr>
          <p:cNvSpPr>
            <a:spLocks noGrp="1"/>
          </p:cNvSpPr>
          <p:nvPr>
            <p:ph sz="half" idx="1"/>
          </p:nvPr>
        </p:nvSpPr>
        <p:spPr>
          <a:xfrm>
            <a:off x="276509" y="692696"/>
            <a:ext cx="5554120" cy="3600400"/>
          </a:xfrm>
        </p:spPr>
        <p:txBody>
          <a:bodyPr>
            <a:noAutofit/>
          </a:bodyPr>
          <a:lstStyle/>
          <a:p>
            <a:pPr marL="342900" indent="-342900">
              <a:lnSpc>
                <a:spcPct val="90000"/>
              </a:lnSpc>
              <a:buFont typeface="Arial" panose="020B0604020202020204" pitchFamily="34" charset="0"/>
              <a:buChar char="•"/>
            </a:pPr>
            <a:r>
              <a:rPr lang="de-DE" sz="1200" dirty="0"/>
              <a:t>Mindestens acht Fledermausarten nachgewiesen: Bechsteinfledermaus, Wasserfledermaus, Großes Mausohr, Fransenfledermaus, Großer Abendsegler, Zwergfledermaus, Rauhautfledermaus, Braunes Langohr, </a:t>
            </a:r>
          </a:p>
          <a:p>
            <a:pPr marL="342900" indent="-342900">
              <a:lnSpc>
                <a:spcPct val="90000"/>
              </a:lnSpc>
              <a:buFont typeface="Arial" panose="020B0604020202020204" pitchFamily="34" charset="0"/>
              <a:buChar char="•"/>
            </a:pPr>
            <a:r>
              <a:rPr lang="de-DE" sz="1200" dirty="0"/>
              <a:t>Während der </a:t>
            </a:r>
            <a:r>
              <a:rPr lang="de-DE" sz="1200" dirty="0" err="1"/>
              <a:t>Transektbegehungen</a:t>
            </a:r>
            <a:r>
              <a:rPr lang="de-DE" sz="1200" dirty="0"/>
              <a:t> wurden als Leitlinien oder Jagdstrukturen geeignete Heckenstrukturen entlang der Bahnböschung, entlang des Umschlagmoduls und eine von dem Waldgebiet nach Westen abzweigende Hecke auf Flugaktivitäten von Fledermäusen untersucht. </a:t>
            </a:r>
          </a:p>
          <a:p>
            <a:pPr marL="342900" indent="-342900">
              <a:lnSpc>
                <a:spcPct val="90000"/>
              </a:lnSpc>
              <a:buFont typeface="Arial" panose="020B0604020202020204" pitchFamily="34" charset="0"/>
              <a:buChar char="•"/>
            </a:pPr>
            <a:r>
              <a:rPr lang="de-DE" sz="1200" dirty="0"/>
              <a:t>An der vom Wald nach Westen verlaufenden Hecke innerhalb der Ackerflächen wurde eine Funktion als Leitstruktur nachgewiesen. Die Hecke endet an einem kleinen Feldgehölz mit einer daran anschließenden Obstwiese. </a:t>
            </a:r>
          </a:p>
          <a:p>
            <a:pPr marL="342900" indent="-342900">
              <a:lnSpc>
                <a:spcPct val="90000"/>
              </a:lnSpc>
              <a:buFont typeface="Arial" panose="020B0604020202020204" pitchFamily="34" charset="0"/>
              <a:buChar char="•"/>
            </a:pPr>
            <a:r>
              <a:rPr lang="de-DE" sz="1200" dirty="0"/>
              <a:t>Im Untersuchungszeitraum gelangen verschiedene Nachweise von Quartier-nutzungen innerhalb des Untersuchungsgebietes. Es wurde ein Quartierverbund der Rauhautfledermaus und ein Baumquartier des Großen Abendseglers inner-halb des Waldstückes gefunden. Hier gelangen auch drei Nachweise von Einzel-tieren der Bechsteinfledermaus. Eine weitere Quartiernutzung verschiedener Fledermausarten wurde innerhalb der beiden Durchlässe nördlich des Waldes festgestellt. </a:t>
            </a:r>
          </a:p>
          <a:p>
            <a:pPr marL="342900" indent="-342900">
              <a:lnSpc>
                <a:spcPct val="90000"/>
              </a:lnSpc>
              <a:buFont typeface="Arial" panose="020B0604020202020204" pitchFamily="34" charset="0"/>
              <a:buChar char="•"/>
            </a:pPr>
            <a:r>
              <a:rPr lang="de-DE" sz="1200" dirty="0"/>
              <a:t>Hinweise auf eine Nutzung als Wochenstube wurden nicht festgestellt.</a:t>
            </a:r>
          </a:p>
        </p:txBody>
      </p:sp>
      <p:sp>
        <p:nvSpPr>
          <p:cNvPr id="4" name="Datumsplatzhalter 3">
            <a:extLst>
              <a:ext uri="{FF2B5EF4-FFF2-40B4-BE49-F238E27FC236}">
                <a16:creationId xmlns:a16="http://schemas.microsoft.com/office/drawing/2014/main" id="{47B61253-4FC6-4995-A079-12E4BF52A60F}"/>
              </a:ext>
            </a:extLst>
          </p:cNvPr>
          <p:cNvSpPr>
            <a:spLocks noGrp="1"/>
          </p:cNvSpPr>
          <p:nvPr>
            <p:ph type="dt" sz="half" idx="10"/>
          </p:nvPr>
        </p:nvSpPr>
        <p:spPr>
          <a:xfrm>
            <a:off x="5940000" y="6620400"/>
            <a:ext cx="2160000" cy="180000"/>
          </a:xfrm>
        </p:spPr>
        <p:txBody>
          <a:bodyPr anchor="b">
            <a:normAutofit/>
          </a:bodyPr>
          <a:lstStyle/>
          <a:p>
            <a:pPr>
              <a:lnSpc>
                <a:spcPct val="90000"/>
              </a:lnSpc>
              <a:spcAft>
                <a:spcPts val="600"/>
              </a:spcAft>
            </a:pPr>
            <a:fld id="{7FBE7F6C-1C55-441E-9E57-1242B650FA4F}" type="datetime1">
              <a:rPr lang="de-DE" sz="900" smtClean="0"/>
              <a:pPr>
                <a:lnSpc>
                  <a:spcPct val="90000"/>
                </a:lnSpc>
                <a:spcAft>
                  <a:spcPts val="600"/>
                </a:spcAft>
              </a:pPr>
              <a:t>06.03.2022</a:t>
            </a:fld>
            <a:endParaRPr lang="de-DE" sz="900"/>
          </a:p>
        </p:txBody>
      </p:sp>
      <p:sp>
        <p:nvSpPr>
          <p:cNvPr id="5" name="Fußzeilenplatzhalter 4">
            <a:extLst>
              <a:ext uri="{FF2B5EF4-FFF2-40B4-BE49-F238E27FC236}">
                <a16:creationId xmlns:a16="http://schemas.microsoft.com/office/drawing/2014/main" id="{7E4FCBEB-B47E-4EAE-B54B-079998077996}"/>
              </a:ext>
            </a:extLst>
          </p:cNvPr>
          <p:cNvSpPr>
            <a:spLocks noGrp="1"/>
          </p:cNvSpPr>
          <p:nvPr>
            <p:ph type="ftr" sz="quarter" idx="11"/>
          </p:nvPr>
        </p:nvSpPr>
        <p:spPr>
          <a:xfrm>
            <a:off x="1407009" y="6620400"/>
            <a:ext cx="4399200" cy="180000"/>
          </a:xfrm>
        </p:spPr>
        <p:txBody>
          <a:bodyPr anchor="b">
            <a:normAutofit/>
          </a:bodyPr>
          <a:lstStyle/>
          <a:p>
            <a:pPr>
              <a:lnSpc>
                <a:spcPct val="90000"/>
              </a:lnSpc>
              <a:spcAft>
                <a:spcPts val="600"/>
              </a:spcAft>
            </a:pPr>
            <a:r>
              <a:rPr lang="de-DE"/>
              <a:t>Matthias Groß</a:t>
            </a:r>
          </a:p>
        </p:txBody>
      </p:sp>
      <p:pic>
        <p:nvPicPr>
          <p:cNvPr id="8" name="Grafik 7">
            <a:extLst>
              <a:ext uri="{FF2B5EF4-FFF2-40B4-BE49-F238E27FC236}">
                <a16:creationId xmlns:a16="http://schemas.microsoft.com/office/drawing/2014/main" id="{44570C06-D742-40E5-A8AC-065AFECB3001}"/>
              </a:ext>
            </a:extLst>
          </p:cNvPr>
          <p:cNvPicPr>
            <a:picLocks noChangeAspect="1"/>
          </p:cNvPicPr>
          <p:nvPr/>
        </p:nvPicPr>
        <p:blipFill>
          <a:blip r:embed="rId3"/>
          <a:stretch>
            <a:fillRect/>
          </a:stretch>
        </p:blipFill>
        <p:spPr>
          <a:xfrm>
            <a:off x="5806209" y="692696"/>
            <a:ext cx="3142880" cy="2880320"/>
          </a:xfrm>
          <a:prstGeom prst="rect">
            <a:avLst/>
          </a:prstGeom>
        </p:spPr>
      </p:pic>
      <p:sp>
        <p:nvSpPr>
          <p:cNvPr id="9" name="Inhaltsplatzhalter 2">
            <a:extLst>
              <a:ext uri="{FF2B5EF4-FFF2-40B4-BE49-F238E27FC236}">
                <a16:creationId xmlns:a16="http://schemas.microsoft.com/office/drawing/2014/main" id="{5381D7A6-C984-4F78-A5AB-936CC1E8EC4D}"/>
              </a:ext>
            </a:extLst>
          </p:cNvPr>
          <p:cNvSpPr txBox="1">
            <a:spLocks/>
          </p:cNvSpPr>
          <p:nvPr/>
        </p:nvSpPr>
        <p:spPr>
          <a:xfrm>
            <a:off x="266059" y="4293096"/>
            <a:ext cx="8683029" cy="4458792"/>
          </a:xfrm>
          <a:prstGeom prst="rect">
            <a:avLst/>
          </a:prstGeom>
        </p:spPr>
        <p:txBody>
          <a:bodyPr vert="horz" lIns="0" tIns="0" rIns="0" bIns="0" rtlCol="0">
            <a:noAutofit/>
          </a:bodyPr>
          <a:lstStyle>
            <a:lvl1pPr marL="0" indent="0" algn="l" defTabSz="914400" rtl="0" eaLnBrk="1" latinLnBrk="0" hangingPunct="1">
              <a:spcBef>
                <a:spcPts val="1000"/>
              </a:spcBef>
              <a:spcAft>
                <a:spcPts val="0"/>
              </a:spcAft>
              <a:buClr>
                <a:schemeClr val="tx2"/>
              </a:buClr>
              <a:buSzPct val="85000"/>
              <a:buFont typeface="Arial" pitchFamily="34" charset="0"/>
              <a:buNone/>
              <a:defRPr sz="2000" kern="1200" baseline="0">
                <a:solidFill>
                  <a:schemeClr val="tx1"/>
                </a:solidFill>
                <a:latin typeface="Source Sans Pro"/>
                <a:ea typeface="+mn-ea"/>
                <a:cs typeface="Source Sans Pro"/>
              </a:defRPr>
            </a:lvl1pPr>
            <a:lvl2pPr marL="176400" indent="-176400" algn="l" defTabSz="914400" rtl="0" eaLnBrk="1" latinLnBrk="0" hangingPunct="1">
              <a:spcBef>
                <a:spcPts val="1000"/>
              </a:spcBef>
              <a:spcAft>
                <a:spcPts val="0"/>
              </a:spcAft>
              <a:buClr>
                <a:schemeClr val="tx2"/>
              </a:buClr>
              <a:buSzPct val="100000"/>
              <a:buFont typeface="Arial"/>
              <a:buChar char="•"/>
              <a:defRPr sz="2000" kern="1200" baseline="0">
                <a:solidFill>
                  <a:schemeClr val="tx1"/>
                </a:solidFill>
                <a:latin typeface="Source Sans Pro"/>
                <a:ea typeface="+mn-ea"/>
                <a:cs typeface="Source Sans Pro"/>
              </a:defRPr>
            </a:lvl2pPr>
            <a:lvl3pPr marL="363600" indent="-176400" algn="l" defTabSz="914400" rtl="0" eaLnBrk="1" latinLnBrk="0" hangingPunct="1">
              <a:spcBef>
                <a:spcPts val="1000"/>
              </a:spcBef>
              <a:spcAft>
                <a:spcPts val="0"/>
              </a:spcAft>
              <a:buClr>
                <a:schemeClr val="tx2"/>
              </a:buClr>
              <a:buSzPct val="100000"/>
              <a:buFont typeface="Arial"/>
              <a:buChar char="•"/>
              <a:defRPr sz="2000" kern="1200" baseline="0">
                <a:solidFill>
                  <a:schemeClr val="tx1"/>
                </a:solidFill>
                <a:latin typeface="Source Sans Pro"/>
                <a:ea typeface="+mn-ea"/>
                <a:cs typeface="Source Sans Pro"/>
              </a:defRPr>
            </a:lvl3pPr>
            <a:lvl4pPr marL="543600" indent="-183600" algn="l" defTabSz="914400" rtl="0" eaLnBrk="1" latinLnBrk="0" hangingPunct="1">
              <a:spcBef>
                <a:spcPts val="1000"/>
              </a:spcBef>
              <a:spcAft>
                <a:spcPts val="0"/>
              </a:spcAft>
              <a:buClr>
                <a:schemeClr val="tx2"/>
              </a:buClr>
              <a:buFont typeface="Arial"/>
              <a:buChar char="•"/>
              <a:defRPr sz="2000" kern="1200" baseline="0">
                <a:solidFill>
                  <a:schemeClr val="tx1"/>
                </a:solidFill>
                <a:latin typeface="Source Sans Pro"/>
                <a:ea typeface="+mn-ea"/>
                <a:cs typeface="Source Sans Pro"/>
              </a:defRPr>
            </a:lvl4pPr>
            <a:lvl5pPr marL="716400" indent="-176400" algn="l" defTabSz="914400" rtl="0" eaLnBrk="1" latinLnBrk="0" hangingPunct="1">
              <a:spcBef>
                <a:spcPts val="1000"/>
              </a:spcBef>
              <a:spcAft>
                <a:spcPts val="0"/>
              </a:spcAft>
              <a:buClr>
                <a:schemeClr val="tx2"/>
              </a:buClr>
              <a:buSzPct val="100000"/>
              <a:buFont typeface="Arial"/>
              <a:buChar char="•"/>
              <a:defRPr sz="2000" kern="1200" baseline="0">
                <a:solidFill>
                  <a:schemeClr val="tx1"/>
                </a:solidFill>
                <a:latin typeface="Source Sans Pro"/>
                <a:ea typeface="+mn-ea"/>
                <a:cs typeface="Source Sans Pro"/>
              </a:defRPr>
            </a:lvl5pPr>
            <a:lvl6pPr marL="36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6pPr>
            <a:lvl7pPr marL="72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7pPr>
            <a:lvl8pPr marL="108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8pPr>
            <a:lvl9pPr marL="1440000" indent="-360000" algn="l" defTabSz="914400" rtl="0" eaLnBrk="1" latinLnBrk="0" hangingPunct="1">
              <a:spcBef>
                <a:spcPts val="1000"/>
              </a:spcBef>
              <a:buClr>
                <a:schemeClr val="tx2"/>
              </a:buClr>
              <a:buFont typeface="+mj-lt"/>
              <a:buAutoNum type="arabicPeriod"/>
              <a:defRPr sz="2000" kern="1200">
                <a:solidFill>
                  <a:schemeClr val="tx1"/>
                </a:solidFill>
                <a:latin typeface="+mn-lt"/>
                <a:ea typeface="+mn-ea"/>
                <a:cs typeface="+mn-cs"/>
              </a:defRPr>
            </a:lvl9pPr>
          </a:lstStyle>
          <a:p>
            <a:pPr marL="342900" indent="-342900">
              <a:lnSpc>
                <a:spcPct val="90000"/>
              </a:lnSpc>
              <a:buFont typeface="Arial" pitchFamily="34" charset="0"/>
              <a:buChar char="•"/>
            </a:pPr>
            <a:r>
              <a:rPr lang="de-DE" sz="1200" dirty="0"/>
              <a:t>Alle nachgewiesenen Quartiere im Bereich des Waldes wie auch in den beiden Durchlässen bleiben erhalten. </a:t>
            </a:r>
          </a:p>
          <a:p>
            <a:pPr marL="342900" indent="-342900">
              <a:lnSpc>
                <a:spcPct val="90000"/>
              </a:lnSpc>
              <a:buFont typeface="Arial" pitchFamily="34" charset="0"/>
              <a:buChar char="•"/>
            </a:pPr>
            <a:r>
              <a:rPr lang="de-DE" sz="1200" dirty="0"/>
              <a:t>In den zu rodenden Bereichen sind alle potenziellen Quartiere zu erhalten (Rausschneiden der Baumhöhlen und wieder anbringen an Gehölzen der Umgebung) bzw. durch künstliche Spaltenquartiere zu ersetzen. </a:t>
            </a:r>
          </a:p>
          <a:p>
            <a:pPr marL="342900" indent="-342900">
              <a:lnSpc>
                <a:spcPct val="90000"/>
              </a:lnSpc>
              <a:buFont typeface="Arial" pitchFamily="34" charset="0"/>
              <a:buChar char="•"/>
            </a:pPr>
            <a:r>
              <a:rPr lang="de-DE" sz="1200" dirty="0"/>
              <a:t>Die Funktionalität einer festgestellten Flugstraßen von Zwerg- und Rauhautfledermäusen wird durch Schaffung </a:t>
            </a:r>
            <a:r>
              <a:rPr lang="de-DE" sz="1200" dirty="0" err="1"/>
              <a:t>linienhafter</a:t>
            </a:r>
            <a:r>
              <a:rPr lang="de-DE" sz="1200" dirty="0"/>
              <a:t> Gehölzstrukturen entlang der gegenüberliegenden Bahnböschung und die Anbindung an einen Durchlass gesichert. </a:t>
            </a:r>
          </a:p>
          <a:p>
            <a:pPr marL="342900" indent="-342900">
              <a:lnSpc>
                <a:spcPct val="90000"/>
              </a:lnSpc>
              <a:buFont typeface="Arial" pitchFamily="34" charset="0"/>
              <a:buChar char="•"/>
            </a:pPr>
            <a:r>
              <a:rPr lang="de-DE" sz="1200" dirty="0"/>
              <a:t>Durch die zum Schutz der Brutvögel und Haselmäuse durchgeführten CEF-Maßnahmen findet auch für die Fledermäuse eine Lebensraumaufwertung statt. Der Umbau von Nadelholzkulturen zu einem Laubmischwald mit ausgedehnten Waldsäumen wird das Nahrungsangebot für die Insekten fressenden Fledermäuse stark erhöhen. Derzeit wird die Nadelholzaufforstung in Bereichen mit jungen Pflanzungen regelmäßig mit Pflanzenschutzmitteln gegen das Aufkommen von Unkräutern gespritzt und bietet daher kaum Nahrung für die Insekten fressenden Fledermäuse. </a:t>
            </a:r>
          </a:p>
        </p:txBody>
      </p:sp>
    </p:spTree>
    <p:extLst>
      <p:ext uri="{BB962C8B-B14F-4D97-AF65-F5344CB8AC3E}">
        <p14:creationId xmlns:p14="http://schemas.microsoft.com/office/powerpoint/2010/main" val="613453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ADA0-F1A3-4D41-AF2B-5A34FC02A981}"/>
              </a:ext>
            </a:extLst>
          </p:cNvPr>
          <p:cNvSpPr>
            <a:spLocks noGrp="1"/>
          </p:cNvSpPr>
          <p:nvPr>
            <p:ph type="title"/>
          </p:nvPr>
        </p:nvSpPr>
        <p:spPr>
          <a:xfrm>
            <a:off x="323528" y="-5652"/>
            <a:ext cx="8229600" cy="990600"/>
          </a:xfrm>
        </p:spPr>
        <p:txBody>
          <a:bodyPr anchor="b">
            <a:normAutofit/>
          </a:bodyPr>
          <a:lstStyle/>
          <a:p>
            <a:r>
              <a:rPr lang="de-DE" dirty="0"/>
              <a:t>Gefährdungssituation Fledermäuse: Auswirkungen</a:t>
            </a:r>
          </a:p>
        </p:txBody>
      </p:sp>
      <p:sp>
        <p:nvSpPr>
          <p:cNvPr id="3" name="Inhaltsplatzhalter 2">
            <a:extLst>
              <a:ext uri="{FF2B5EF4-FFF2-40B4-BE49-F238E27FC236}">
                <a16:creationId xmlns:a16="http://schemas.microsoft.com/office/drawing/2014/main" id="{FA8968E7-79BA-478D-B5F2-1585EF7A43BE}"/>
              </a:ext>
            </a:extLst>
          </p:cNvPr>
          <p:cNvSpPr>
            <a:spLocks noGrp="1"/>
          </p:cNvSpPr>
          <p:nvPr>
            <p:ph sz="half" idx="1"/>
          </p:nvPr>
        </p:nvSpPr>
        <p:spPr>
          <a:xfrm>
            <a:off x="276508" y="1124744"/>
            <a:ext cx="8543963" cy="3600400"/>
          </a:xfrm>
        </p:spPr>
        <p:txBody>
          <a:bodyPr>
            <a:noAutofit/>
          </a:bodyPr>
          <a:lstStyle/>
          <a:p>
            <a:pPr marL="342900" indent="-342900">
              <a:lnSpc>
                <a:spcPct val="90000"/>
              </a:lnSpc>
              <a:buFont typeface="Arial" panose="020B0604020202020204" pitchFamily="34" charset="0"/>
              <a:buChar char="•"/>
            </a:pPr>
            <a:endParaRPr lang="de-DE" sz="1400" dirty="0"/>
          </a:p>
          <a:p>
            <a:pPr marL="342900" indent="-342900">
              <a:lnSpc>
                <a:spcPct val="90000"/>
              </a:lnSpc>
              <a:buFont typeface="Arial" panose="020B0604020202020204" pitchFamily="34" charset="0"/>
              <a:buChar char="•"/>
            </a:pPr>
            <a:r>
              <a:rPr lang="de-DE" sz="1400" dirty="0"/>
              <a:t>Wochenstuben von Fledermäusen wurden nur außerhalb des Eingriffsbereiches nachgewiesen, - sind aber im Wald sicherlich vorhanden. </a:t>
            </a:r>
          </a:p>
          <a:p>
            <a:pPr marL="342900" indent="-342900">
              <a:lnSpc>
                <a:spcPct val="90000"/>
              </a:lnSpc>
              <a:buFont typeface="Arial" panose="020B0604020202020204" pitchFamily="34" charset="0"/>
              <a:buChar char="•"/>
            </a:pPr>
            <a:r>
              <a:rPr lang="de-DE" sz="1400" dirty="0"/>
              <a:t>Innerhalb des Eingriffs befinden sich jedoch auch Bäume mit potenziellen Quartieren. Da nicht ausgeschlossen werden kann, dass diese während des Fällens bewohnt sind.</a:t>
            </a:r>
          </a:p>
          <a:p>
            <a:pPr marL="342900" indent="-342900">
              <a:lnSpc>
                <a:spcPct val="90000"/>
              </a:lnSpc>
              <a:buFont typeface="Arial" panose="020B0604020202020204" pitchFamily="34" charset="0"/>
              <a:buChar char="•"/>
            </a:pPr>
            <a:r>
              <a:rPr lang="de-DE" sz="1400" dirty="0"/>
              <a:t>Durch die Arbeiten an den Durchlässen im Norden des Untersuchungsgebietes entstehen Eingriffe an einem potenziell von Einzeltieren genutzten Winterquartier. Die Quartiere bleiben jedoch erhalten. Störungen von potenziell überwinternden Tieren können nicht ausgeschlossen werden. </a:t>
            </a:r>
          </a:p>
          <a:p>
            <a:pPr marL="342900" indent="-342900">
              <a:lnSpc>
                <a:spcPct val="90000"/>
              </a:lnSpc>
              <a:buFont typeface="Arial" panose="020B0604020202020204" pitchFamily="34" charset="0"/>
              <a:buChar char="•"/>
            </a:pPr>
            <a:r>
              <a:rPr lang="de-DE" sz="1400" dirty="0"/>
              <a:t>Erhebliche Auswirkungen für Fledermäuse entstehen durch den Verlust einer wichtigen Leitstruktur für Zwerg- und Rauhautfledermäuse (</a:t>
            </a:r>
            <a:r>
              <a:rPr lang="de-DE" sz="1400" dirty="0" err="1"/>
              <a:t>Pipstrellus</a:t>
            </a:r>
            <a:r>
              <a:rPr lang="de-DE" sz="1400" dirty="0"/>
              <a:t>) entlang der Bahntrasse nördlich des Waldes in Richtung der Streuobstwiese bei Bermaringen (Nahrungshabitat)aufgrund der Verbreiterung der Bahntrasse. Die Anzahl der Überflüge wird sich verringern. Werden keine alternativen Jagdhabitate erreicht, sind die Wochenstuben im Waldbereich gefährdet. </a:t>
            </a:r>
          </a:p>
          <a:p>
            <a:pPr marL="342900" indent="-342900">
              <a:lnSpc>
                <a:spcPct val="90000"/>
              </a:lnSpc>
              <a:buFont typeface="Arial" panose="020B0604020202020204" pitchFamily="34" charset="0"/>
              <a:buChar char="•"/>
            </a:pPr>
            <a:r>
              <a:rPr lang="de-DE" sz="1400" dirty="0"/>
              <a:t>Während der Bauarbeiten kommt es voraussichtlich zu Nachtarbeiten. Die vorgesehenen Nachtarbeiten und die damit verbundenen Lichtemissionen stellen einen temporären Störfaktor für die Fledermausfauna dar. Als Folge könnten lichtmeidende Arten die ausgeleuchteten Bereiche als Jagdhabitat und Transferroute aufgeben. </a:t>
            </a:r>
          </a:p>
        </p:txBody>
      </p:sp>
      <p:sp>
        <p:nvSpPr>
          <p:cNvPr id="4" name="Datumsplatzhalter 3">
            <a:extLst>
              <a:ext uri="{FF2B5EF4-FFF2-40B4-BE49-F238E27FC236}">
                <a16:creationId xmlns:a16="http://schemas.microsoft.com/office/drawing/2014/main" id="{47B61253-4FC6-4995-A079-12E4BF52A60F}"/>
              </a:ext>
            </a:extLst>
          </p:cNvPr>
          <p:cNvSpPr>
            <a:spLocks noGrp="1"/>
          </p:cNvSpPr>
          <p:nvPr>
            <p:ph type="dt" sz="half" idx="10"/>
          </p:nvPr>
        </p:nvSpPr>
        <p:spPr>
          <a:xfrm>
            <a:off x="5940000" y="6620400"/>
            <a:ext cx="2160000" cy="180000"/>
          </a:xfrm>
        </p:spPr>
        <p:txBody>
          <a:bodyPr anchor="b">
            <a:normAutofit/>
          </a:bodyPr>
          <a:lstStyle/>
          <a:p>
            <a:pPr>
              <a:lnSpc>
                <a:spcPct val="90000"/>
              </a:lnSpc>
              <a:spcAft>
                <a:spcPts val="600"/>
              </a:spcAft>
            </a:pPr>
            <a:fld id="{7FBE7F6C-1C55-441E-9E57-1242B650FA4F}" type="datetime1">
              <a:rPr lang="de-DE" sz="900" smtClean="0"/>
              <a:pPr>
                <a:lnSpc>
                  <a:spcPct val="90000"/>
                </a:lnSpc>
                <a:spcAft>
                  <a:spcPts val="600"/>
                </a:spcAft>
              </a:pPr>
              <a:t>06.03.2022</a:t>
            </a:fld>
            <a:endParaRPr lang="de-DE" sz="900"/>
          </a:p>
        </p:txBody>
      </p:sp>
      <p:sp>
        <p:nvSpPr>
          <p:cNvPr id="5" name="Fußzeilenplatzhalter 4">
            <a:extLst>
              <a:ext uri="{FF2B5EF4-FFF2-40B4-BE49-F238E27FC236}">
                <a16:creationId xmlns:a16="http://schemas.microsoft.com/office/drawing/2014/main" id="{7E4FCBEB-B47E-4EAE-B54B-079998077996}"/>
              </a:ext>
            </a:extLst>
          </p:cNvPr>
          <p:cNvSpPr>
            <a:spLocks noGrp="1"/>
          </p:cNvSpPr>
          <p:nvPr>
            <p:ph type="ftr" sz="quarter" idx="11"/>
          </p:nvPr>
        </p:nvSpPr>
        <p:spPr>
          <a:xfrm>
            <a:off x="1407009" y="6620400"/>
            <a:ext cx="4399200" cy="180000"/>
          </a:xfrm>
        </p:spPr>
        <p:txBody>
          <a:bodyPr anchor="b">
            <a:normAutofit/>
          </a:bodyPr>
          <a:lstStyle/>
          <a:p>
            <a:pPr>
              <a:lnSpc>
                <a:spcPct val="90000"/>
              </a:lnSpc>
              <a:spcAft>
                <a:spcPts val="600"/>
              </a:spcAft>
            </a:pPr>
            <a:r>
              <a:rPr lang="de-DE"/>
              <a:t>Matthias Groß</a:t>
            </a:r>
          </a:p>
        </p:txBody>
      </p:sp>
    </p:spTree>
    <p:extLst>
      <p:ext uri="{BB962C8B-B14F-4D97-AF65-F5344CB8AC3E}">
        <p14:creationId xmlns:p14="http://schemas.microsoft.com/office/powerpoint/2010/main" val="12722508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ADA0-F1A3-4D41-AF2B-5A34FC02A981}"/>
              </a:ext>
            </a:extLst>
          </p:cNvPr>
          <p:cNvSpPr>
            <a:spLocks noGrp="1"/>
          </p:cNvSpPr>
          <p:nvPr>
            <p:ph type="title"/>
          </p:nvPr>
        </p:nvSpPr>
        <p:spPr>
          <a:xfrm>
            <a:off x="323528" y="-5652"/>
            <a:ext cx="8229600" cy="990600"/>
          </a:xfrm>
        </p:spPr>
        <p:txBody>
          <a:bodyPr anchor="b">
            <a:normAutofit/>
          </a:bodyPr>
          <a:lstStyle/>
          <a:p>
            <a:r>
              <a:rPr lang="de-DE" dirty="0"/>
              <a:t>Gefährdungssituation Fledermäuse: </a:t>
            </a:r>
            <a:r>
              <a:rPr lang="de-DE" sz="3200" dirty="0"/>
              <a:t>Vermeidungs- und Minimierungsmaßnahmen</a:t>
            </a:r>
            <a:endParaRPr lang="de-DE" dirty="0"/>
          </a:p>
        </p:txBody>
      </p:sp>
      <p:sp>
        <p:nvSpPr>
          <p:cNvPr id="3" name="Inhaltsplatzhalter 2">
            <a:extLst>
              <a:ext uri="{FF2B5EF4-FFF2-40B4-BE49-F238E27FC236}">
                <a16:creationId xmlns:a16="http://schemas.microsoft.com/office/drawing/2014/main" id="{FA8968E7-79BA-478D-B5F2-1585EF7A43BE}"/>
              </a:ext>
            </a:extLst>
          </p:cNvPr>
          <p:cNvSpPr>
            <a:spLocks noGrp="1"/>
          </p:cNvSpPr>
          <p:nvPr>
            <p:ph sz="half" idx="1"/>
          </p:nvPr>
        </p:nvSpPr>
        <p:spPr>
          <a:xfrm>
            <a:off x="276508" y="1124744"/>
            <a:ext cx="8543963" cy="3600400"/>
          </a:xfrm>
        </p:spPr>
        <p:txBody>
          <a:bodyPr>
            <a:noAutofit/>
          </a:bodyPr>
          <a:lstStyle/>
          <a:p>
            <a:pPr marL="342900" indent="-342900">
              <a:lnSpc>
                <a:spcPct val="90000"/>
              </a:lnSpc>
              <a:buFont typeface="Arial" panose="020B0604020202020204" pitchFamily="34" charset="0"/>
              <a:buChar char="•"/>
            </a:pPr>
            <a:endParaRPr lang="de-DE" sz="1400" dirty="0"/>
          </a:p>
          <a:p>
            <a:pPr marL="342900" indent="-342900">
              <a:lnSpc>
                <a:spcPct val="90000"/>
              </a:lnSpc>
              <a:buFont typeface="Arial" panose="020B0604020202020204" pitchFamily="34" charset="0"/>
              <a:buChar char="•"/>
            </a:pPr>
            <a:r>
              <a:rPr lang="de-DE" sz="1400" dirty="0"/>
              <a:t>Nächtliche Bautätigkeit ist zu vermeiden, falls unmöglich muss darauf geachtet werden, dass die Umgebung nicht ausgeleuchtet wird, sondern Licht zielgerichtet eingesetzt wird.</a:t>
            </a:r>
          </a:p>
          <a:p>
            <a:pPr marL="342900" indent="-342900">
              <a:lnSpc>
                <a:spcPct val="90000"/>
              </a:lnSpc>
              <a:buFont typeface="Arial" panose="020B0604020202020204" pitchFamily="34" charset="0"/>
              <a:buChar char="•"/>
            </a:pPr>
            <a:r>
              <a:rPr lang="de-DE" sz="1400" dirty="0"/>
              <a:t>massive Eingriffe wie Erdarbeiten an der Bahnböschung dürfen nur außerhalb der Monate Mai bis August durchgeführt werden. </a:t>
            </a:r>
          </a:p>
          <a:p>
            <a:pPr marL="342900" indent="-342900">
              <a:lnSpc>
                <a:spcPct val="90000"/>
              </a:lnSpc>
              <a:buFont typeface="Arial" panose="020B0604020202020204" pitchFamily="34" charset="0"/>
              <a:buChar char="•"/>
            </a:pPr>
            <a:r>
              <a:rPr lang="de-DE" sz="1400" dirty="0"/>
              <a:t>alle Baumhöhlen innerhalb der zu rodenden Bereiche müssen vor Beginn der Rodungen durch eine Fachkraft auf Fledermausbesatz kontrolliert werden. Sind sie besetzt, müssen die Baumhöhlen aus dem Stamm gesägt werden und anschließend mit Hilfe eines Drahtbügels an Gehölzen der Umgebung wieder angebracht werden (besser als künstliche Quartiere). </a:t>
            </a:r>
          </a:p>
          <a:p>
            <a:pPr marL="342900" indent="-342900">
              <a:lnSpc>
                <a:spcPct val="90000"/>
              </a:lnSpc>
              <a:buFont typeface="Arial" panose="020B0604020202020204" pitchFamily="34" charset="0"/>
              <a:buChar char="•"/>
            </a:pPr>
            <a:r>
              <a:rPr lang="de-DE" sz="1400" dirty="0"/>
              <a:t>Die Fledermäuse werden weiterhin die Bahntrasse queren. Die Durchlässe müssen zwingend während der Wochenstubenzeit </a:t>
            </a:r>
            <a:r>
              <a:rPr lang="de-DE" sz="1400" dirty="0" err="1"/>
              <a:t>durchfliegbar</a:t>
            </a:r>
            <a:r>
              <a:rPr lang="de-DE" sz="1400" dirty="0"/>
              <a:t> bleiben. Bauarbeiten an den Durchlässen müssen in der Zeit zwischen Winterruhe und Wochenstubenzeit durchgeführt werden. </a:t>
            </a:r>
          </a:p>
          <a:p>
            <a:pPr marL="342900" indent="-342900">
              <a:lnSpc>
                <a:spcPct val="90000"/>
              </a:lnSpc>
              <a:buFont typeface="Arial" panose="020B0604020202020204" pitchFamily="34" charset="0"/>
              <a:buChar char="•"/>
            </a:pPr>
            <a:r>
              <a:rPr lang="de-DE" sz="1400" dirty="0"/>
              <a:t>Die östlichen Teilstücke der Durchlässe aus altem Steingewölbe sind zwingend in der Form zu erhalten und die Spalten in den Durchlässen sind durch eine Fachkraft auf Fledermäuse zu kontrollieren. </a:t>
            </a:r>
          </a:p>
          <a:p>
            <a:pPr marL="342900" indent="-342900">
              <a:lnSpc>
                <a:spcPct val="90000"/>
              </a:lnSpc>
              <a:buFont typeface="Arial" panose="020B0604020202020204" pitchFamily="34" charset="0"/>
              <a:buChar char="•"/>
            </a:pPr>
            <a:r>
              <a:rPr lang="de-DE" sz="1400" dirty="0"/>
              <a:t>nächtliche Beleuchtung des Zufahrtgleises 100 nördlich des Umschlagmoduls und der Modulerweiterung muss insekten-/fledermausfreundlich umgesetzt werden (gerichtete Lampen z.B. LEDs oder abgeschirmte fokussierte Leuchten). </a:t>
            </a:r>
          </a:p>
          <a:p>
            <a:pPr marL="342900" indent="-342900">
              <a:lnSpc>
                <a:spcPct val="90000"/>
              </a:lnSpc>
              <a:buFont typeface="Arial" panose="020B0604020202020204" pitchFamily="34" charset="0"/>
              <a:buChar char="•"/>
            </a:pPr>
            <a:r>
              <a:rPr lang="de-DE" sz="1400" dirty="0"/>
              <a:t>Um erhebliche Auswirkungen auf den Erhaltungszustand der waldbewohnenden Fledermausarten zu verhindern, müssen die Waldbereiche mit Altbäumen und einer Vielzahl von </a:t>
            </a:r>
            <a:r>
              <a:rPr lang="de-DE" sz="1400" dirty="0" err="1"/>
              <a:t>Habitatbäumen</a:t>
            </a:r>
            <a:r>
              <a:rPr lang="de-DE" sz="1400" dirty="0"/>
              <a:t> westlich der Bahn zwingend erhalten bleiben und gesichert werden. </a:t>
            </a:r>
          </a:p>
        </p:txBody>
      </p:sp>
      <p:sp>
        <p:nvSpPr>
          <p:cNvPr id="4" name="Datumsplatzhalter 3">
            <a:extLst>
              <a:ext uri="{FF2B5EF4-FFF2-40B4-BE49-F238E27FC236}">
                <a16:creationId xmlns:a16="http://schemas.microsoft.com/office/drawing/2014/main" id="{47B61253-4FC6-4995-A079-12E4BF52A60F}"/>
              </a:ext>
            </a:extLst>
          </p:cNvPr>
          <p:cNvSpPr>
            <a:spLocks noGrp="1"/>
          </p:cNvSpPr>
          <p:nvPr>
            <p:ph type="dt" sz="half" idx="10"/>
          </p:nvPr>
        </p:nvSpPr>
        <p:spPr>
          <a:xfrm>
            <a:off x="5940000" y="6620400"/>
            <a:ext cx="2160000" cy="180000"/>
          </a:xfrm>
        </p:spPr>
        <p:txBody>
          <a:bodyPr anchor="b">
            <a:normAutofit/>
          </a:bodyPr>
          <a:lstStyle/>
          <a:p>
            <a:pPr>
              <a:lnSpc>
                <a:spcPct val="90000"/>
              </a:lnSpc>
              <a:spcAft>
                <a:spcPts val="600"/>
              </a:spcAft>
            </a:pPr>
            <a:fld id="{7FBE7F6C-1C55-441E-9E57-1242B650FA4F}" type="datetime1">
              <a:rPr lang="de-DE" sz="900" smtClean="0"/>
              <a:pPr>
                <a:lnSpc>
                  <a:spcPct val="90000"/>
                </a:lnSpc>
                <a:spcAft>
                  <a:spcPts val="600"/>
                </a:spcAft>
              </a:pPr>
              <a:t>06.03.2022</a:t>
            </a:fld>
            <a:endParaRPr lang="de-DE" sz="900"/>
          </a:p>
        </p:txBody>
      </p:sp>
      <p:sp>
        <p:nvSpPr>
          <p:cNvPr id="5" name="Fußzeilenplatzhalter 4">
            <a:extLst>
              <a:ext uri="{FF2B5EF4-FFF2-40B4-BE49-F238E27FC236}">
                <a16:creationId xmlns:a16="http://schemas.microsoft.com/office/drawing/2014/main" id="{7E4FCBEB-B47E-4EAE-B54B-079998077996}"/>
              </a:ext>
            </a:extLst>
          </p:cNvPr>
          <p:cNvSpPr>
            <a:spLocks noGrp="1"/>
          </p:cNvSpPr>
          <p:nvPr>
            <p:ph type="ftr" sz="quarter" idx="11"/>
          </p:nvPr>
        </p:nvSpPr>
        <p:spPr>
          <a:xfrm>
            <a:off x="1407009" y="6620400"/>
            <a:ext cx="4399200" cy="180000"/>
          </a:xfrm>
        </p:spPr>
        <p:txBody>
          <a:bodyPr anchor="b">
            <a:normAutofit/>
          </a:bodyPr>
          <a:lstStyle/>
          <a:p>
            <a:pPr>
              <a:lnSpc>
                <a:spcPct val="90000"/>
              </a:lnSpc>
              <a:spcAft>
                <a:spcPts val="600"/>
              </a:spcAft>
            </a:pPr>
            <a:r>
              <a:rPr lang="de-DE"/>
              <a:t>Matthias Groß</a:t>
            </a:r>
          </a:p>
        </p:txBody>
      </p:sp>
    </p:spTree>
    <p:extLst>
      <p:ext uri="{BB962C8B-B14F-4D97-AF65-F5344CB8AC3E}">
        <p14:creationId xmlns:p14="http://schemas.microsoft.com/office/powerpoint/2010/main" val="28167451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ADA0-F1A3-4D41-AF2B-5A34FC02A981}"/>
              </a:ext>
            </a:extLst>
          </p:cNvPr>
          <p:cNvSpPr>
            <a:spLocks noGrp="1"/>
          </p:cNvSpPr>
          <p:nvPr>
            <p:ph type="title"/>
          </p:nvPr>
        </p:nvSpPr>
        <p:spPr>
          <a:xfrm>
            <a:off x="457200" y="239040"/>
            <a:ext cx="5251449" cy="990600"/>
          </a:xfrm>
        </p:spPr>
        <p:txBody>
          <a:bodyPr anchor="b">
            <a:normAutofit/>
          </a:bodyPr>
          <a:lstStyle/>
          <a:p>
            <a:r>
              <a:rPr lang="de-DE" sz="2700"/>
              <a:t>Gefährdungssituation Fledermäuse: Ausgleichsmaßnahmen</a:t>
            </a:r>
          </a:p>
        </p:txBody>
      </p:sp>
      <p:sp>
        <p:nvSpPr>
          <p:cNvPr id="3" name="Inhaltsplatzhalter 2">
            <a:extLst>
              <a:ext uri="{FF2B5EF4-FFF2-40B4-BE49-F238E27FC236}">
                <a16:creationId xmlns:a16="http://schemas.microsoft.com/office/drawing/2014/main" id="{FA8968E7-79BA-478D-B5F2-1585EF7A43BE}"/>
              </a:ext>
            </a:extLst>
          </p:cNvPr>
          <p:cNvSpPr>
            <a:spLocks noGrp="1"/>
          </p:cNvSpPr>
          <p:nvPr>
            <p:ph sz="half" idx="1"/>
          </p:nvPr>
        </p:nvSpPr>
        <p:spPr>
          <a:xfrm>
            <a:off x="457199" y="1440000"/>
            <a:ext cx="5251450" cy="4718304"/>
          </a:xfrm>
        </p:spPr>
        <p:txBody>
          <a:bodyPr>
            <a:normAutofit/>
          </a:bodyPr>
          <a:lstStyle/>
          <a:p>
            <a:pPr marL="342900" indent="-342900">
              <a:lnSpc>
                <a:spcPct val="90000"/>
              </a:lnSpc>
              <a:buFont typeface="Arial" panose="020B0604020202020204" pitchFamily="34" charset="0"/>
              <a:buChar char="•"/>
            </a:pPr>
            <a:endParaRPr lang="de-DE" sz="1100"/>
          </a:p>
          <a:p>
            <a:pPr marL="342900" indent="-342900">
              <a:lnSpc>
                <a:spcPct val="90000"/>
              </a:lnSpc>
              <a:buFont typeface="Arial" panose="020B0604020202020204" pitchFamily="34" charset="0"/>
              <a:buChar char="•"/>
            </a:pPr>
            <a:r>
              <a:rPr lang="de-DE" sz="1100"/>
              <a:t>Der Verlust der Leitstruktur im Norden des Untersuchungsgebietes für die Arten Zwergfledermaus und Rauhautfledermaus ist zwingend zu ersetzen. </a:t>
            </a:r>
          </a:p>
          <a:p>
            <a:pPr marL="342900" indent="-342900">
              <a:lnSpc>
                <a:spcPct val="90000"/>
              </a:lnSpc>
              <a:buFont typeface="Arial" panose="020B0604020202020204" pitchFamily="34" charset="0"/>
              <a:buChar char="•"/>
            </a:pPr>
            <a:r>
              <a:rPr lang="de-DE" sz="1100"/>
              <a:t>Durch die Schaffung einer neuen Leitstruktur müssen der Obstbestand und die Waldflächen weiterhin verbunden bleiben, damit ein Wechsel für Fledermäuse zwischen den wichtigen Teillebensräumen gegeben ist. Die Bahntrasse verläuft erhöht zu der umliegenden Landschaft und bietet auch in den spärlich bewachsenen Bereichen eine Orientierung für Fledermäuse. </a:t>
            </a:r>
          </a:p>
          <a:p>
            <a:pPr marL="342900" indent="-342900">
              <a:lnSpc>
                <a:spcPct val="90000"/>
              </a:lnSpc>
              <a:buFont typeface="Arial" panose="020B0604020202020204" pitchFamily="34" charset="0"/>
              <a:buChar char="•"/>
            </a:pPr>
            <a:r>
              <a:rPr lang="de-DE" sz="1100"/>
              <a:t>Auf kurzen Teilstücken der östlichen Bahnböschung verläuft die Trasse auf Höhe der Geländeoberkante. </a:t>
            </a:r>
          </a:p>
          <a:p>
            <a:pPr marL="342900" indent="-342900">
              <a:lnSpc>
                <a:spcPct val="90000"/>
              </a:lnSpc>
              <a:buFont typeface="Arial" panose="020B0604020202020204" pitchFamily="34" charset="0"/>
              <a:buChar char="•"/>
            </a:pPr>
            <a:r>
              <a:rPr lang="de-DE" sz="1100"/>
              <a:t>Allgemein ist die östliche Bahntrasse bis auf ein Feldgehölz im Norden nur spärlich mit einzelnen Sträuchern bewachsen. Um den Fledermäusen einen Umstieg auf die östliche Bahnböschung als Leitstruktur zu ermöglichen, müssen entlang der gesamten Böschung in den </a:t>
            </a:r>
            <a:r>
              <a:rPr lang="de-DE" sz="1100" err="1"/>
              <a:t>gehölzfreien</a:t>
            </a:r>
            <a:r>
              <a:rPr lang="de-DE" sz="1100"/>
              <a:t> Bereichen alle 5 m Sträucher gepflanzt werden. Damit eine Funktion als Leitstruktur zum Zeitpunkt der Maßnahme bereits gegeben ist, müssen die Pflanzungen mit bereits mehrere Jahre alten Sträuchern oder einige Jahre vor Umsetzen der Maßnahme erfolgen (Höhe 1,5 m bis 1,8 m). </a:t>
            </a:r>
          </a:p>
          <a:p>
            <a:pPr marL="342900" indent="-342900">
              <a:lnSpc>
                <a:spcPct val="90000"/>
              </a:lnSpc>
              <a:buFont typeface="Arial" panose="020B0604020202020204" pitchFamily="34" charset="0"/>
              <a:buChar char="•"/>
            </a:pPr>
            <a:r>
              <a:rPr lang="de-DE" sz="1100"/>
              <a:t>Durch die dann durchgängige Orientierung entlang der Pflanzungen ist es auch strukturgebundenen Arten wie den </a:t>
            </a:r>
            <a:r>
              <a:rPr lang="de-DE" sz="1100" err="1"/>
              <a:t>Plecotus</a:t>
            </a:r>
            <a:r>
              <a:rPr lang="de-DE" sz="1100"/>
              <a:t>-Arten möglich die Leitstruktur zu nutzen. </a:t>
            </a:r>
          </a:p>
          <a:p>
            <a:pPr marL="342900" indent="-342900">
              <a:lnSpc>
                <a:spcPct val="90000"/>
              </a:lnSpc>
              <a:buFont typeface="Arial" panose="020B0604020202020204" pitchFamily="34" charset="0"/>
              <a:buChar char="•"/>
            </a:pPr>
            <a:r>
              <a:rPr lang="de-DE" sz="1100"/>
              <a:t>Um die Verluste von potenziellen Quartieren in Form von Rissen und abstehender Borke, müssen 12 künstliche Spaltenquartiere angebracht werden. </a:t>
            </a:r>
          </a:p>
        </p:txBody>
      </p:sp>
      <p:sp>
        <p:nvSpPr>
          <p:cNvPr id="4" name="Datumsplatzhalter 3">
            <a:extLst>
              <a:ext uri="{FF2B5EF4-FFF2-40B4-BE49-F238E27FC236}">
                <a16:creationId xmlns:a16="http://schemas.microsoft.com/office/drawing/2014/main" id="{47B61253-4FC6-4995-A079-12E4BF52A60F}"/>
              </a:ext>
            </a:extLst>
          </p:cNvPr>
          <p:cNvSpPr>
            <a:spLocks noGrp="1"/>
          </p:cNvSpPr>
          <p:nvPr>
            <p:ph type="dt" sz="half" idx="10"/>
          </p:nvPr>
        </p:nvSpPr>
        <p:spPr>
          <a:xfrm>
            <a:off x="5940000" y="6620400"/>
            <a:ext cx="2160000" cy="180000"/>
          </a:xfrm>
        </p:spPr>
        <p:txBody>
          <a:bodyPr anchor="b">
            <a:normAutofit/>
          </a:bodyPr>
          <a:lstStyle/>
          <a:p>
            <a:pPr>
              <a:lnSpc>
                <a:spcPct val="90000"/>
              </a:lnSpc>
              <a:spcAft>
                <a:spcPts val="600"/>
              </a:spcAft>
            </a:pPr>
            <a:fld id="{7FBE7F6C-1C55-441E-9E57-1242B650FA4F}" type="datetime1">
              <a:rPr lang="de-DE" sz="900" smtClean="0"/>
              <a:pPr>
                <a:lnSpc>
                  <a:spcPct val="90000"/>
                </a:lnSpc>
                <a:spcAft>
                  <a:spcPts val="600"/>
                </a:spcAft>
              </a:pPr>
              <a:t>06.03.2022</a:t>
            </a:fld>
            <a:endParaRPr lang="de-DE" sz="900"/>
          </a:p>
        </p:txBody>
      </p:sp>
      <p:sp>
        <p:nvSpPr>
          <p:cNvPr id="5" name="Fußzeilenplatzhalter 4">
            <a:extLst>
              <a:ext uri="{FF2B5EF4-FFF2-40B4-BE49-F238E27FC236}">
                <a16:creationId xmlns:a16="http://schemas.microsoft.com/office/drawing/2014/main" id="{7E4FCBEB-B47E-4EAE-B54B-079998077996}"/>
              </a:ext>
            </a:extLst>
          </p:cNvPr>
          <p:cNvSpPr>
            <a:spLocks noGrp="1"/>
          </p:cNvSpPr>
          <p:nvPr>
            <p:ph type="ftr" sz="quarter" idx="11"/>
          </p:nvPr>
        </p:nvSpPr>
        <p:spPr>
          <a:xfrm>
            <a:off x="1407009" y="6620400"/>
            <a:ext cx="4399200" cy="180000"/>
          </a:xfrm>
        </p:spPr>
        <p:txBody>
          <a:bodyPr anchor="b">
            <a:normAutofit/>
          </a:bodyPr>
          <a:lstStyle/>
          <a:p>
            <a:pPr>
              <a:lnSpc>
                <a:spcPct val="90000"/>
              </a:lnSpc>
              <a:spcAft>
                <a:spcPts val="600"/>
              </a:spcAft>
            </a:pPr>
            <a:r>
              <a:rPr lang="de-DE"/>
              <a:t>Matthias Groß</a:t>
            </a:r>
          </a:p>
        </p:txBody>
      </p:sp>
      <p:pic>
        <p:nvPicPr>
          <p:cNvPr id="7" name="Grafik 6">
            <a:extLst>
              <a:ext uri="{FF2B5EF4-FFF2-40B4-BE49-F238E27FC236}">
                <a16:creationId xmlns:a16="http://schemas.microsoft.com/office/drawing/2014/main" id="{6BDC8E45-9EDB-418A-A597-F988F56FA117}"/>
              </a:ext>
            </a:extLst>
          </p:cNvPr>
          <p:cNvPicPr>
            <a:picLocks noChangeAspect="1"/>
          </p:cNvPicPr>
          <p:nvPr/>
        </p:nvPicPr>
        <p:blipFill rotWithShape="1">
          <a:blip r:embed="rId3"/>
          <a:srcRect l="6040" r="9482"/>
          <a:stretch/>
        </p:blipFill>
        <p:spPr>
          <a:xfrm>
            <a:off x="5940000" y="10"/>
            <a:ext cx="3211286" cy="6497990"/>
          </a:xfrm>
          <a:prstGeom prst="rect">
            <a:avLst/>
          </a:prstGeom>
          <a:noFill/>
        </p:spPr>
      </p:pic>
      <p:sp>
        <p:nvSpPr>
          <p:cNvPr id="12" name="Text Placeholder 6">
            <a:extLst>
              <a:ext uri="{FF2B5EF4-FFF2-40B4-BE49-F238E27FC236}">
                <a16:creationId xmlns:a16="http://schemas.microsoft.com/office/drawing/2014/main" id="{D256C067-A5CC-43F4-A14E-88EC65D2A335}"/>
              </a:ext>
            </a:extLst>
          </p:cNvPr>
          <p:cNvSpPr>
            <a:spLocks noGrp="1"/>
          </p:cNvSpPr>
          <p:nvPr>
            <p:ph type="body" sz="quarter" idx="14"/>
          </p:nvPr>
        </p:nvSpPr>
        <p:spPr>
          <a:xfrm>
            <a:off x="457200" y="6157913"/>
            <a:ext cx="5251450" cy="258762"/>
          </a:xfrm>
        </p:spPr>
        <p:txBody>
          <a:bodyPr/>
          <a:lstStyle/>
          <a:p>
            <a:endParaRPr lang="en-US"/>
          </a:p>
        </p:txBody>
      </p:sp>
    </p:spTree>
    <p:extLst>
      <p:ext uri="{BB962C8B-B14F-4D97-AF65-F5344CB8AC3E}">
        <p14:creationId xmlns:p14="http://schemas.microsoft.com/office/powerpoint/2010/main" val="16488396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ADA0-F1A3-4D41-AF2B-5A34FC02A981}"/>
              </a:ext>
            </a:extLst>
          </p:cNvPr>
          <p:cNvSpPr>
            <a:spLocks noGrp="1"/>
          </p:cNvSpPr>
          <p:nvPr>
            <p:ph type="title"/>
          </p:nvPr>
        </p:nvSpPr>
        <p:spPr>
          <a:xfrm>
            <a:off x="426368" y="-408145"/>
            <a:ext cx="5842992" cy="990600"/>
          </a:xfrm>
        </p:spPr>
        <p:txBody>
          <a:bodyPr anchor="b">
            <a:normAutofit/>
          </a:bodyPr>
          <a:lstStyle/>
          <a:p>
            <a:r>
              <a:rPr lang="de-DE" sz="2700" dirty="0"/>
              <a:t>Gefährdungssituation </a:t>
            </a:r>
            <a:r>
              <a:rPr lang="de-DE" sz="2700" dirty="0" err="1"/>
              <a:t>xylobionte</a:t>
            </a:r>
            <a:r>
              <a:rPr lang="de-DE" sz="2700" dirty="0"/>
              <a:t> Käfer:</a:t>
            </a:r>
          </a:p>
        </p:txBody>
      </p:sp>
      <p:sp>
        <p:nvSpPr>
          <p:cNvPr id="3" name="Inhaltsplatzhalter 2">
            <a:extLst>
              <a:ext uri="{FF2B5EF4-FFF2-40B4-BE49-F238E27FC236}">
                <a16:creationId xmlns:a16="http://schemas.microsoft.com/office/drawing/2014/main" id="{FA8968E7-79BA-478D-B5F2-1585EF7A43BE}"/>
              </a:ext>
            </a:extLst>
          </p:cNvPr>
          <p:cNvSpPr>
            <a:spLocks noGrp="1"/>
          </p:cNvSpPr>
          <p:nvPr>
            <p:ph sz="half" idx="1"/>
          </p:nvPr>
        </p:nvSpPr>
        <p:spPr>
          <a:xfrm>
            <a:off x="426368" y="621102"/>
            <a:ext cx="4474841" cy="5400186"/>
          </a:xfrm>
        </p:spPr>
        <p:txBody>
          <a:bodyPr>
            <a:noAutofit/>
          </a:bodyPr>
          <a:lstStyle/>
          <a:p>
            <a:pPr marL="342900" indent="-342900">
              <a:lnSpc>
                <a:spcPct val="90000"/>
              </a:lnSpc>
              <a:buFont typeface="Arial" panose="020B0604020202020204" pitchFamily="34" charset="0"/>
              <a:buChar char="•"/>
            </a:pPr>
            <a:r>
              <a:rPr lang="de-DE" sz="1200" dirty="0"/>
              <a:t>Die Untersuchungen des Planungsbüros </a:t>
            </a:r>
            <a:r>
              <a:rPr lang="de-DE" sz="1200" dirty="0" err="1"/>
              <a:t>GalaPlan</a:t>
            </a:r>
            <a:r>
              <a:rPr lang="de-DE" sz="1200" dirty="0"/>
              <a:t> auf geeignete </a:t>
            </a:r>
            <a:r>
              <a:rPr lang="de-DE" sz="1200" dirty="0" err="1"/>
              <a:t>Habitatbäume</a:t>
            </a:r>
            <a:r>
              <a:rPr lang="de-DE" sz="1200" dirty="0"/>
              <a:t> wurden wegen der Beobachtung eines fliegenden Hirschkäfers ergänzt durch eine Begutachtung des spezialisierten Gutachters LÖGB (Jochen Schünemann). </a:t>
            </a:r>
          </a:p>
          <a:p>
            <a:pPr marL="342900" indent="-342900">
              <a:lnSpc>
                <a:spcPct val="90000"/>
              </a:lnSpc>
              <a:buFont typeface="Arial" panose="020B0604020202020204" pitchFamily="34" charset="0"/>
              <a:buChar char="•"/>
            </a:pPr>
            <a:r>
              <a:rPr lang="de-DE" sz="1200" dirty="0"/>
              <a:t>Es wurden keine weiteren Hinweise auf Hirschkäfer oder weitere gemäß  Anhang IV </a:t>
            </a:r>
            <a:r>
              <a:rPr lang="de-DE" sz="1200" b="1" u="sng" dirty="0"/>
              <a:t>streng geschützte </a:t>
            </a:r>
            <a:r>
              <a:rPr lang="de-DE" sz="1200" dirty="0"/>
              <a:t>Arten gefunden (Larven, Larvenfraß). </a:t>
            </a:r>
          </a:p>
          <a:p>
            <a:pPr marL="342900" indent="-342900">
              <a:lnSpc>
                <a:spcPct val="90000"/>
              </a:lnSpc>
              <a:buFont typeface="Arial" panose="020B0604020202020204" pitchFamily="34" charset="0"/>
              <a:buChar char="•"/>
            </a:pPr>
            <a:r>
              <a:rPr lang="de-DE" sz="1200" dirty="0"/>
              <a:t>Allerdings ist im nord-westlichen Bereich eine geeignete Habtatstruktur für den Hirschkäfer vorhanden, so dass dessen Vorkommen nicht ausgeschlossen werden kann.  Und auch wegen der Sichtung eines Hirschkäfermännchens in der Umgebung der zu rodenden Bäume muss trotzdem von einem Verlust potenziellen Lebensraumes ausgegangen werden. </a:t>
            </a:r>
          </a:p>
          <a:p>
            <a:pPr marL="342900" indent="-342900">
              <a:lnSpc>
                <a:spcPct val="90000"/>
              </a:lnSpc>
              <a:buFont typeface="Arial" panose="020B0604020202020204" pitchFamily="34" charset="0"/>
              <a:buChar char="•"/>
            </a:pPr>
            <a:r>
              <a:rPr lang="de-DE" sz="1200" dirty="0"/>
              <a:t>Von den 53 als </a:t>
            </a:r>
            <a:r>
              <a:rPr lang="de-DE" sz="1200" dirty="0" err="1"/>
              <a:t>Habitatbäume</a:t>
            </a:r>
            <a:r>
              <a:rPr lang="de-DE" sz="1200" dirty="0"/>
              <a:t> erkannten Exemplaren werden allerdings nur 3 (2 Eichen und ein abgestorbener junger Feldahorn – alle ohne Fundnachweis </a:t>
            </a:r>
            <a:r>
              <a:rPr lang="de-DE" sz="1200" dirty="0" err="1"/>
              <a:t>xylobionter</a:t>
            </a:r>
            <a:r>
              <a:rPr lang="de-DE" sz="1200" dirty="0"/>
              <a:t> Käfer) gerodet werden.</a:t>
            </a:r>
          </a:p>
          <a:p>
            <a:pPr marL="342900" indent="-342900">
              <a:lnSpc>
                <a:spcPct val="90000"/>
              </a:lnSpc>
              <a:buFont typeface="Arial" panose="020B0604020202020204" pitchFamily="34" charset="0"/>
              <a:buChar char="•"/>
            </a:pPr>
            <a:r>
              <a:rPr lang="de-DE" sz="1200" dirty="0"/>
              <a:t>Daher müssen aus den gerodeten Eichen zwei Hirschkäfermeiler inklusive des Wurzelstubben erstellt werden. Die Meiler sind auf der Maßnahmenfläche der Reptilien in Waldrandlage anzulegen. Ein Konflikt mit den Reptilienmaßnahmen entsteht dabei nicht, da die Hirschkäfermeiler weitere für Zauneidechsen und Blindschleichen nutzbare Strukturelemente darstellen, die zusätzlich zur Überwinterung genutzt werden können. </a:t>
            </a:r>
          </a:p>
          <a:p>
            <a:pPr marL="342900" indent="-342900">
              <a:lnSpc>
                <a:spcPct val="90000"/>
              </a:lnSpc>
              <a:buFont typeface="Arial" panose="020B0604020202020204" pitchFamily="34" charset="0"/>
              <a:buChar char="•"/>
            </a:pPr>
            <a:r>
              <a:rPr lang="de-DE" sz="1200" dirty="0"/>
              <a:t>Es wurden weitere 11 </a:t>
            </a:r>
            <a:r>
              <a:rPr lang="de-DE" sz="1200" b="1" u="sng" dirty="0"/>
              <a:t>besonders geschützte </a:t>
            </a:r>
            <a:r>
              <a:rPr lang="de-DE" sz="1200" dirty="0" err="1"/>
              <a:t>xylobionte</a:t>
            </a:r>
            <a:r>
              <a:rPr lang="de-DE" sz="1200" dirty="0"/>
              <a:t> und 2 besonders geschützte </a:t>
            </a:r>
            <a:r>
              <a:rPr lang="de-DE" sz="1200" dirty="0" err="1"/>
              <a:t>nichht-xylobionte</a:t>
            </a:r>
            <a:r>
              <a:rPr lang="de-DE" sz="1200" dirty="0"/>
              <a:t> Käferarten nachgewiesen.  </a:t>
            </a:r>
          </a:p>
          <a:p>
            <a:pPr marL="342900" indent="-342900">
              <a:lnSpc>
                <a:spcPct val="90000"/>
              </a:lnSpc>
              <a:buFont typeface="Arial" panose="020B0604020202020204" pitchFamily="34" charset="0"/>
              <a:buChar char="•"/>
            </a:pPr>
            <a:r>
              <a:rPr lang="de-DE" sz="1200" dirty="0"/>
              <a:t>Die höhlen- und totholzreichen Bäume im Norden des Flurstückes 2159 müssen zum Schutz der </a:t>
            </a:r>
            <a:r>
              <a:rPr lang="de-DE" sz="1200" dirty="0" err="1"/>
              <a:t>xylobionten</a:t>
            </a:r>
            <a:r>
              <a:rPr lang="de-DE" sz="1200" dirty="0"/>
              <a:t> Käfer erhalten bleiben. </a:t>
            </a:r>
          </a:p>
          <a:p>
            <a:pPr marL="342900" indent="-342900">
              <a:lnSpc>
                <a:spcPct val="90000"/>
              </a:lnSpc>
              <a:buFont typeface="Arial" panose="020B0604020202020204" pitchFamily="34" charset="0"/>
              <a:buChar char="•"/>
            </a:pPr>
            <a:endParaRPr lang="de-DE" sz="1200" dirty="0"/>
          </a:p>
        </p:txBody>
      </p:sp>
      <p:sp>
        <p:nvSpPr>
          <p:cNvPr id="4" name="Datumsplatzhalter 3">
            <a:extLst>
              <a:ext uri="{FF2B5EF4-FFF2-40B4-BE49-F238E27FC236}">
                <a16:creationId xmlns:a16="http://schemas.microsoft.com/office/drawing/2014/main" id="{47B61253-4FC6-4995-A079-12E4BF52A60F}"/>
              </a:ext>
            </a:extLst>
          </p:cNvPr>
          <p:cNvSpPr>
            <a:spLocks noGrp="1"/>
          </p:cNvSpPr>
          <p:nvPr>
            <p:ph type="dt" sz="half" idx="10"/>
          </p:nvPr>
        </p:nvSpPr>
        <p:spPr>
          <a:xfrm>
            <a:off x="5940000" y="6620400"/>
            <a:ext cx="2160000" cy="180000"/>
          </a:xfrm>
        </p:spPr>
        <p:txBody>
          <a:bodyPr anchor="b">
            <a:normAutofit/>
          </a:bodyPr>
          <a:lstStyle/>
          <a:p>
            <a:pPr>
              <a:lnSpc>
                <a:spcPct val="90000"/>
              </a:lnSpc>
              <a:spcAft>
                <a:spcPts val="600"/>
              </a:spcAft>
            </a:pPr>
            <a:fld id="{7FBE7F6C-1C55-441E-9E57-1242B650FA4F}" type="datetime1">
              <a:rPr lang="de-DE" sz="900" smtClean="0"/>
              <a:pPr>
                <a:lnSpc>
                  <a:spcPct val="90000"/>
                </a:lnSpc>
                <a:spcAft>
                  <a:spcPts val="600"/>
                </a:spcAft>
              </a:pPr>
              <a:t>06.03.2022</a:t>
            </a:fld>
            <a:endParaRPr lang="de-DE" sz="900"/>
          </a:p>
        </p:txBody>
      </p:sp>
      <p:sp>
        <p:nvSpPr>
          <p:cNvPr id="5" name="Fußzeilenplatzhalter 4">
            <a:extLst>
              <a:ext uri="{FF2B5EF4-FFF2-40B4-BE49-F238E27FC236}">
                <a16:creationId xmlns:a16="http://schemas.microsoft.com/office/drawing/2014/main" id="{7E4FCBEB-B47E-4EAE-B54B-079998077996}"/>
              </a:ext>
            </a:extLst>
          </p:cNvPr>
          <p:cNvSpPr>
            <a:spLocks noGrp="1"/>
          </p:cNvSpPr>
          <p:nvPr>
            <p:ph type="ftr" sz="quarter" idx="11"/>
          </p:nvPr>
        </p:nvSpPr>
        <p:spPr>
          <a:xfrm>
            <a:off x="1407009" y="6620400"/>
            <a:ext cx="4399200" cy="180000"/>
          </a:xfrm>
        </p:spPr>
        <p:txBody>
          <a:bodyPr anchor="b">
            <a:normAutofit/>
          </a:bodyPr>
          <a:lstStyle/>
          <a:p>
            <a:pPr>
              <a:lnSpc>
                <a:spcPct val="90000"/>
              </a:lnSpc>
              <a:spcAft>
                <a:spcPts val="600"/>
              </a:spcAft>
            </a:pPr>
            <a:r>
              <a:rPr lang="de-DE"/>
              <a:t>Matthias Groß</a:t>
            </a:r>
          </a:p>
        </p:txBody>
      </p:sp>
      <p:sp>
        <p:nvSpPr>
          <p:cNvPr id="12" name="Text Placeholder 6">
            <a:extLst>
              <a:ext uri="{FF2B5EF4-FFF2-40B4-BE49-F238E27FC236}">
                <a16:creationId xmlns:a16="http://schemas.microsoft.com/office/drawing/2014/main" id="{D256C067-A5CC-43F4-A14E-88EC65D2A335}"/>
              </a:ext>
            </a:extLst>
          </p:cNvPr>
          <p:cNvSpPr>
            <a:spLocks noGrp="1"/>
          </p:cNvSpPr>
          <p:nvPr>
            <p:ph type="body" sz="quarter" idx="14"/>
          </p:nvPr>
        </p:nvSpPr>
        <p:spPr>
          <a:xfrm>
            <a:off x="457200" y="6157913"/>
            <a:ext cx="5251450" cy="258762"/>
          </a:xfrm>
        </p:spPr>
        <p:txBody>
          <a:bodyPr/>
          <a:lstStyle/>
          <a:p>
            <a:endParaRPr lang="en-US"/>
          </a:p>
        </p:txBody>
      </p:sp>
      <p:pic>
        <p:nvPicPr>
          <p:cNvPr id="8" name="Grafik 7">
            <a:extLst>
              <a:ext uri="{FF2B5EF4-FFF2-40B4-BE49-F238E27FC236}">
                <a16:creationId xmlns:a16="http://schemas.microsoft.com/office/drawing/2014/main" id="{1F07FB04-27B2-4C7A-A5A1-43D390835A20}"/>
              </a:ext>
            </a:extLst>
          </p:cNvPr>
          <p:cNvPicPr>
            <a:picLocks noChangeAspect="1"/>
          </p:cNvPicPr>
          <p:nvPr/>
        </p:nvPicPr>
        <p:blipFill>
          <a:blip r:embed="rId3"/>
          <a:stretch>
            <a:fillRect/>
          </a:stretch>
        </p:blipFill>
        <p:spPr>
          <a:xfrm>
            <a:off x="4932040" y="609288"/>
            <a:ext cx="3785363" cy="2792174"/>
          </a:xfrm>
          <a:prstGeom prst="rect">
            <a:avLst/>
          </a:prstGeom>
        </p:spPr>
      </p:pic>
      <p:pic>
        <p:nvPicPr>
          <p:cNvPr id="7" name="Grafik 6">
            <a:extLst>
              <a:ext uri="{FF2B5EF4-FFF2-40B4-BE49-F238E27FC236}">
                <a16:creationId xmlns:a16="http://schemas.microsoft.com/office/drawing/2014/main" id="{266B3D5A-E03D-4B52-8F92-BD1598904083}"/>
              </a:ext>
            </a:extLst>
          </p:cNvPr>
          <p:cNvPicPr>
            <a:picLocks noChangeAspect="1"/>
          </p:cNvPicPr>
          <p:nvPr/>
        </p:nvPicPr>
        <p:blipFill>
          <a:blip r:embed="rId4"/>
          <a:stretch>
            <a:fillRect/>
          </a:stretch>
        </p:blipFill>
        <p:spPr>
          <a:xfrm>
            <a:off x="4932040" y="3472745"/>
            <a:ext cx="3785363" cy="2962889"/>
          </a:xfrm>
          <a:prstGeom prst="rect">
            <a:avLst/>
          </a:prstGeom>
        </p:spPr>
      </p:pic>
    </p:spTree>
    <p:extLst>
      <p:ext uri="{BB962C8B-B14F-4D97-AF65-F5344CB8AC3E}">
        <p14:creationId xmlns:p14="http://schemas.microsoft.com/office/powerpoint/2010/main" val="15787470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ADA0-F1A3-4D41-AF2B-5A34FC02A981}"/>
              </a:ext>
            </a:extLst>
          </p:cNvPr>
          <p:cNvSpPr>
            <a:spLocks noGrp="1"/>
          </p:cNvSpPr>
          <p:nvPr>
            <p:ph type="title"/>
          </p:nvPr>
        </p:nvSpPr>
        <p:spPr>
          <a:xfrm>
            <a:off x="457200" y="239040"/>
            <a:ext cx="7139136" cy="525664"/>
          </a:xfrm>
        </p:spPr>
        <p:txBody>
          <a:bodyPr anchor="b">
            <a:normAutofit/>
          </a:bodyPr>
          <a:lstStyle/>
          <a:p>
            <a:r>
              <a:rPr lang="de-DE" sz="2700" dirty="0"/>
              <a:t>Gefährdungssituation besonders geschützte Tiere</a:t>
            </a:r>
          </a:p>
        </p:txBody>
      </p:sp>
      <p:sp>
        <p:nvSpPr>
          <p:cNvPr id="3" name="Inhaltsplatzhalter 2">
            <a:extLst>
              <a:ext uri="{FF2B5EF4-FFF2-40B4-BE49-F238E27FC236}">
                <a16:creationId xmlns:a16="http://schemas.microsoft.com/office/drawing/2014/main" id="{FA8968E7-79BA-478D-B5F2-1585EF7A43BE}"/>
              </a:ext>
            </a:extLst>
          </p:cNvPr>
          <p:cNvSpPr>
            <a:spLocks noGrp="1"/>
          </p:cNvSpPr>
          <p:nvPr>
            <p:ph sz="half" idx="1"/>
          </p:nvPr>
        </p:nvSpPr>
        <p:spPr>
          <a:xfrm>
            <a:off x="457199" y="968429"/>
            <a:ext cx="6707089" cy="4718304"/>
          </a:xfrm>
        </p:spPr>
        <p:txBody>
          <a:bodyPr>
            <a:noAutofit/>
          </a:bodyPr>
          <a:lstStyle/>
          <a:p>
            <a:pPr marL="342900" indent="-342900">
              <a:lnSpc>
                <a:spcPct val="90000"/>
              </a:lnSpc>
              <a:buFont typeface="Arial" panose="020B0604020202020204" pitchFamily="34" charset="0"/>
              <a:buChar char="•"/>
            </a:pPr>
            <a:endParaRPr lang="de-DE" sz="1400" dirty="0"/>
          </a:p>
          <a:p>
            <a:pPr marL="342900" indent="-342900">
              <a:lnSpc>
                <a:spcPct val="90000"/>
              </a:lnSpc>
              <a:buFont typeface="Arial" panose="020B0604020202020204" pitchFamily="34" charset="0"/>
              <a:buChar char="•"/>
            </a:pPr>
            <a:r>
              <a:rPr lang="de-DE" sz="1400" dirty="0"/>
              <a:t>Durch den Eingriff geht für den im Gebiet nachgewiesenen Siebenschläfer der Lebensraum entlang der Bahnböschung am Waldrand verloren. Dieser Lebensraum wird durch die bestehenden Maßnahmen (Rodung und Aufwertung der Fichtenschonung) ersetzt. Es werden zudem vor den Rodungen alle Baumhöhlen kontrolliert und im Umfeld wieder eingebracht (Fledermausmaßnahmen). </a:t>
            </a:r>
          </a:p>
          <a:p>
            <a:pPr marL="342900" indent="-342900">
              <a:lnSpc>
                <a:spcPct val="90000"/>
              </a:lnSpc>
              <a:buFont typeface="Arial" panose="020B0604020202020204" pitchFamily="34" charset="0"/>
              <a:buChar char="•"/>
            </a:pPr>
            <a:r>
              <a:rPr lang="de-DE" sz="1400" dirty="0"/>
              <a:t>Die im Untersuchungsgebiet nachgewiesenen Blindschleichen müssen zusammen mit den Eidechsen eingefangen (künstliche Reptilienverstecke) und in das Ersatzhabitat verbracht werden. </a:t>
            </a:r>
          </a:p>
          <a:p>
            <a:pPr marL="342900" indent="-342900">
              <a:lnSpc>
                <a:spcPct val="90000"/>
              </a:lnSpc>
              <a:buFont typeface="Arial" panose="020B0604020202020204" pitchFamily="34" charset="0"/>
              <a:buChar char="•"/>
            </a:pPr>
            <a:r>
              <a:rPr lang="de-DE" sz="1400" dirty="0"/>
              <a:t>Im Untersuchungsgebiet wurden keine streng geschützten oder europarechtlich geschützten Tagfalter nachgewiesen. Im Untersuchungsgebiet bleiben über die Bauzeit weiterhin großflächige Ruderalbereiche entlang der Bahntrasse und des bestehenden Umschlagmoduls und an den Randsäumen erhalten. Die Eingriffe werden sich nicht nachhaltig auf die Erhaltungszustände auswirken. </a:t>
            </a:r>
          </a:p>
          <a:p>
            <a:pPr marL="342900" indent="-342900">
              <a:lnSpc>
                <a:spcPct val="90000"/>
              </a:lnSpc>
              <a:buFont typeface="Arial" panose="020B0604020202020204" pitchFamily="34" charset="0"/>
              <a:buChar char="•"/>
            </a:pPr>
            <a:r>
              <a:rPr lang="de-DE" sz="1400" dirty="0"/>
              <a:t>Es wurde die besonders geschützte Rotflügelige Schnarrschrecke und Blauflügelige Sandschrecke nachgewiesen. Der Lebensraum am nördlichen Waldsaum bleibt für die Heuschrecken weiterhin erhalten. In die Flächen, auf denen beide Arten nachgewiesen wurden, wird nur randlich und temporär eingegriffen (Kabelkanäle, Oberleitungsmasten usw.). Die Eingriffe werden sich nicht nachhaltig auf die Erhaltungszustände auswirken. </a:t>
            </a:r>
          </a:p>
        </p:txBody>
      </p:sp>
      <p:sp>
        <p:nvSpPr>
          <p:cNvPr id="4" name="Datumsplatzhalter 3">
            <a:extLst>
              <a:ext uri="{FF2B5EF4-FFF2-40B4-BE49-F238E27FC236}">
                <a16:creationId xmlns:a16="http://schemas.microsoft.com/office/drawing/2014/main" id="{47B61253-4FC6-4995-A079-12E4BF52A60F}"/>
              </a:ext>
            </a:extLst>
          </p:cNvPr>
          <p:cNvSpPr>
            <a:spLocks noGrp="1"/>
          </p:cNvSpPr>
          <p:nvPr>
            <p:ph type="dt" sz="half" idx="10"/>
          </p:nvPr>
        </p:nvSpPr>
        <p:spPr>
          <a:xfrm>
            <a:off x="5940000" y="6620400"/>
            <a:ext cx="2160000" cy="180000"/>
          </a:xfrm>
        </p:spPr>
        <p:txBody>
          <a:bodyPr anchor="b">
            <a:normAutofit/>
          </a:bodyPr>
          <a:lstStyle/>
          <a:p>
            <a:pPr>
              <a:lnSpc>
                <a:spcPct val="90000"/>
              </a:lnSpc>
              <a:spcAft>
                <a:spcPts val="600"/>
              </a:spcAft>
            </a:pPr>
            <a:fld id="{7FBE7F6C-1C55-441E-9E57-1242B650FA4F}" type="datetime1">
              <a:rPr lang="de-DE" sz="900" smtClean="0"/>
              <a:pPr>
                <a:lnSpc>
                  <a:spcPct val="90000"/>
                </a:lnSpc>
                <a:spcAft>
                  <a:spcPts val="600"/>
                </a:spcAft>
              </a:pPr>
              <a:t>06.03.2022</a:t>
            </a:fld>
            <a:endParaRPr lang="de-DE" sz="900"/>
          </a:p>
        </p:txBody>
      </p:sp>
      <p:sp>
        <p:nvSpPr>
          <p:cNvPr id="5" name="Fußzeilenplatzhalter 4">
            <a:extLst>
              <a:ext uri="{FF2B5EF4-FFF2-40B4-BE49-F238E27FC236}">
                <a16:creationId xmlns:a16="http://schemas.microsoft.com/office/drawing/2014/main" id="{7E4FCBEB-B47E-4EAE-B54B-079998077996}"/>
              </a:ext>
            </a:extLst>
          </p:cNvPr>
          <p:cNvSpPr>
            <a:spLocks noGrp="1"/>
          </p:cNvSpPr>
          <p:nvPr>
            <p:ph type="ftr" sz="quarter" idx="11"/>
          </p:nvPr>
        </p:nvSpPr>
        <p:spPr>
          <a:xfrm>
            <a:off x="1407009" y="6620400"/>
            <a:ext cx="4399200" cy="180000"/>
          </a:xfrm>
        </p:spPr>
        <p:txBody>
          <a:bodyPr anchor="b">
            <a:normAutofit/>
          </a:bodyPr>
          <a:lstStyle/>
          <a:p>
            <a:pPr>
              <a:lnSpc>
                <a:spcPct val="90000"/>
              </a:lnSpc>
              <a:spcAft>
                <a:spcPts val="600"/>
              </a:spcAft>
            </a:pPr>
            <a:r>
              <a:rPr lang="de-DE"/>
              <a:t>Matthias Groß</a:t>
            </a:r>
          </a:p>
        </p:txBody>
      </p:sp>
      <p:sp>
        <p:nvSpPr>
          <p:cNvPr id="12" name="Text Placeholder 6">
            <a:extLst>
              <a:ext uri="{FF2B5EF4-FFF2-40B4-BE49-F238E27FC236}">
                <a16:creationId xmlns:a16="http://schemas.microsoft.com/office/drawing/2014/main" id="{D256C067-A5CC-43F4-A14E-88EC65D2A335}"/>
              </a:ext>
            </a:extLst>
          </p:cNvPr>
          <p:cNvSpPr>
            <a:spLocks noGrp="1"/>
          </p:cNvSpPr>
          <p:nvPr>
            <p:ph type="body" sz="quarter" idx="14"/>
          </p:nvPr>
        </p:nvSpPr>
        <p:spPr>
          <a:xfrm>
            <a:off x="457200" y="6157913"/>
            <a:ext cx="5251450" cy="258762"/>
          </a:xfrm>
        </p:spPr>
        <p:txBody>
          <a:bodyPr/>
          <a:lstStyle/>
          <a:p>
            <a:endParaRPr lang="en-US" dirty="0"/>
          </a:p>
        </p:txBody>
      </p:sp>
      <p:pic>
        <p:nvPicPr>
          <p:cNvPr id="1028" name="Picture 4">
            <a:extLst>
              <a:ext uri="{FF2B5EF4-FFF2-40B4-BE49-F238E27FC236}">
                <a16:creationId xmlns:a16="http://schemas.microsoft.com/office/drawing/2014/main" id="{C44CB10A-74EF-4599-BC2D-BD7310EFE10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3" y="4619335"/>
            <a:ext cx="1455237" cy="9699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FD4922D-E1B7-4EA2-93A5-5557EFA214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07294" y="3636350"/>
            <a:ext cx="1464008" cy="969905"/>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a:extLst>
              <a:ext uri="{FF2B5EF4-FFF2-40B4-BE49-F238E27FC236}">
                <a16:creationId xmlns:a16="http://schemas.microsoft.com/office/drawing/2014/main" id="{61C2D213-C800-4F5B-8ABF-37A906A31A1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01115" y="1183160"/>
            <a:ext cx="1687451" cy="1196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64531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ADA0-F1A3-4D41-AF2B-5A34FC02A981}"/>
              </a:ext>
            </a:extLst>
          </p:cNvPr>
          <p:cNvSpPr>
            <a:spLocks noGrp="1"/>
          </p:cNvSpPr>
          <p:nvPr>
            <p:ph type="title"/>
          </p:nvPr>
        </p:nvSpPr>
        <p:spPr>
          <a:xfrm>
            <a:off x="457200" y="-290513"/>
            <a:ext cx="8229600" cy="990600"/>
          </a:xfrm>
        </p:spPr>
        <p:txBody>
          <a:bodyPr/>
          <a:lstStyle/>
          <a:p>
            <a:r>
              <a:rPr lang="de-DE" dirty="0"/>
              <a:t>Baumaßnahme - Umfang</a:t>
            </a:r>
          </a:p>
        </p:txBody>
      </p:sp>
      <p:sp>
        <p:nvSpPr>
          <p:cNvPr id="3" name="Inhaltsplatzhalter 2">
            <a:extLst>
              <a:ext uri="{FF2B5EF4-FFF2-40B4-BE49-F238E27FC236}">
                <a16:creationId xmlns:a16="http://schemas.microsoft.com/office/drawing/2014/main" id="{FA8968E7-79BA-478D-B5F2-1585EF7A43BE}"/>
              </a:ext>
            </a:extLst>
          </p:cNvPr>
          <p:cNvSpPr>
            <a:spLocks noGrp="1"/>
          </p:cNvSpPr>
          <p:nvPr>
            <p:ph idx="1"/>
          </p:nvPr>
        </p:nvSpPr>
        <p:spPr>
          <a:xfrm>
            <a:off x="457199" y="836712"/>
            <a:ext cx="5410945" cy="4717913"/>
          </a:xfrm>
        </p:spPr>
        <p:txBody>
          <a:bodyPr/>
          <a:lstStyle/>
          <a:p>
            <a:pPr marL="342900" indent="-342900">
              <a:buFont typeface="Arial" panose="020B0604020202020204" pitchFamily="34" charset="0"/>
              <a:buChar char="•"/>
            </a:pPr>
            <a:r>
              <a:rPr lang="de-DE" sz="1400" dirty="0"/>
              <a:t>Erweiterung des bestehenden Umladebahnhofes um 4 Gleise, weitere 3 Portalkräne, 5 kranbare Containerabstellspuren, Zu- und Abfahrtswege, Abriss- und Neubau von Verwaltungsgebäuden, Neuanlage von Regenüberlaufbecken und Versickerungsbecken, Beleuchtungsanlagen (LED-Masten), </a:t>
            </a:r>
            <a:r>
              <a:rPr lang="de-DE" sz="1400"/>
              <a:t>sonstige Eisenbahntechnik</a:t>
            </a:r>
            <a:endParaRPr lang="de-DE" sz="1400" dirty="0"/>
          </a:p>
          <a:p>
            <a:pPr marL="342900" indent="-342900">
              <a:buFont typeface="Arial" panose="020B0604020202020204" pitchFamily="34" charset="0"/>
              <a:buChar char="•"/>
            </a:pPr>
            <a:r>
              <a:rPr lang="de-DE" sz="1400" dirty="0"/>
              <a:t>Erweiterung der Bahnstrecke vom </a:t>
            </a:r>
            <a:r>
              <a:rPr lang="de-DE" sz="1400" dirty="0" err="1"/>
              <a:t>Bhf</a:t>
            </a:r>
            <a:r>
              <a:rPr lang="de-DE" sz="1400" dirty="0"/>
              <a:t> Beimerstetten zum </a:t>
            </a:r>
            <a:r>
              <a:rPr lang="de-DE" sz="1400" dirty="0" err="1"/>
              <a:t>Ubhf</a:t>
            </a:r>
            <a:r>
              <a:rPr lang="de-DE" sz="1400" dirty="0"/>
              <a:t> um ein Gleis (Verbreiterung des jetzigen Bahndammes um 14 m.</a:t>
            </a:r>
          </a:p>
          <a:p>
            <a:pPr marL="342900" indent="-342900">
              <a:buFont typeface="Arial" panose="020B0604020202020204" pitchFamily="34" charset="0"/>
              <a:buChar char="•"/>
            </a:pPr>
            <a:r>
              <a:rPr lang="de-DE" sz="1400" dirty="0"/>
              <a:t>insgesamt 300.000 Ladeeinheiten p.a. geplant (2030)</a:t>
            </a:r>
          </a:p>
          <a:p>
            <a:pPr marL="342900" indent="-342900">
              <a:buFont typeface="Arial" panose="020B0604020202020204" pitchFamily="34" charset="0"/>
              <a:buChar char="•"/>
            </a:pPr>
            <a:r>
              <a:rPr lang="de-DE" sz="1400" dirty="0"/>
              <a:t>Betroffen ist das Waldgebiet im Westen der Gleise (der östliche Wald wurde zwar mit untersucht, dort wird aber nicht gebaut). Dieses besteht im Süden und an den Rändern aus alten Laubbäumen, viele Eichen, Hainbuchen etc. , während in der Mitte eine relativ junge Fichtenschonung (kümmerlich!) liegt.</a:t>
            </a:r>
          </a:p>
          <a:p>
            <a:pPr marL="342900" indent="-342900">
              <a:buFont typeface="Arial" panose="020B0604020202020204" pitchFamily="34" charset="0"/>
              <a:buChar char="•"/>
            </a:pPr>
            <a:r>
              <a:rPr lang="de-DE" sz="1400" dirty="0"/>
              <a:t>Im Norden und Westen des Waldgebiets schöne und artenreiche Waldsäume, im Norden in eine Brache (Jagd?) übergehend.</a:t>
            </a:r>
          </a:p>
          <a:p>
            <a:pPr marL="342900" indent="-342900">
              <a:buFont typeface="Arial" panose="020B0604020202020204" pitchFamily="34" charset="0"/>
              <a:buChar char="•"/>
            </a:pPr>
            <a:r>
              <a:rPr lang="de-DE" sz="1400" dirty="0"/>
              <a:t>Entlang der Bahnlinie nach Beimerstetten Heckenbiotope</a:t>
            </a:r>
          </a:p>
          <a:p>
            <a:pPr marL="342900" indent="-342900">
              <a:buFont typeface="Arial" panose="020B0604020202020204" pitchFamily="34" charset="0"/>
              <a:buChar char="•"/>
            </a:pPr>
            <a:endParaRPr lang="de-DE" sz="1400" dirty="0"/>
          </a:p>
          <a:p>
            <a:endParaRPr lang="de-DE" sz="1400" dirty="0"/>
          </a:p>
        </p:txBody>
      </p:sp>
      <p:sp>
        <p:nvSpPr>
          <p:cNvPr id="4" name="Datumsplatzhalter 3">
            <a:extLst>
              <a:ext uri="{FF2B5EF4-FFF2-40B4-BE49-F238E27FC236}">
                <a16:creationId xmlns:a16="http://schemas.microsoft.com/office/drawing/2014/main" id="{47B61253-4FC6-4995-A079-12E4BF52A60F}"/>
              </a:ext>
            </a:extLst>
          </p:cNvPr>
          <p:cNvSpPr>
            <a:spLocks noGrp="1"/>
          </p:cNvSpPr>
          <p:nvPr>
            <p:ph type="dt" sz="half" idx="10"/>
          </p:nvPr>
        </p:nvSpPr>
        <p:spPr/>
        <p:txBody>
          <a:bodyPr/>
          <a:lstStyle/>
          <a:p>
            <a:fld id="{7FBE7F6C-1C55-441E-9E57-1242B650FA4F}" type="datetime1">
              <a:rPr lang="de-DE" smtClean="0"/>
              <a:t>06.03.2022</a:t>
            </a:fld>
            <a:endParaRPr lang="de-DE"/>
          </a:p>
        </p:txBody>
      </p:sp>
      <p:sp>
        <p:nvSpPr>
          <p:cNvPr id="5" name="Fußzeilenplatzhalter 4">
            <a:extLst>
              <a:ext uri="{FF2B5EF4-FFF2-40B4-BE49-F238E27FC236}">
                <a16:creationId xmlns:a16="http://schemas.microsoft.com/office/drawing/2014/main" id="{7E4FCBEB-B47E-4EAE-B54B-079998077996}"/>
              </a:ext>
            </a:extLst>
          </p:cNvPr>
          <p:cNvSpPr>
            <a:spLocks noGrp="1"/>
          </p:cNvSpPr>
          <p:nvPr>
            <p:ph type="ftr" sz="quarter" idx="11"/>
          </p:nvPr>
        </p:nvSpPr>
        <p:spPr/>
        <p:txBody>
          <a:bodyPr/>
          <a:lstStyle/>
          <a:p>
            <a:r>
              <a:rPr lang="de-DE" dirty="0"/>
              <a:t>Matthias Groß</a:t>
            </a:r>
          </a:p>
        </p:txBody>
      </p:sp>
      <p:sp>
        <p:nvSpPr>
          <p:cNvPr id="6" name="Textplatzhalter 5">
            <a:extLst>
              <a:ext uri="{FF2B5EF4-FFF2-40B4-BE49-F238E27FC236}">
                <a16:creationId xmlns:a16="http://schemas.microsoft.com/office/drawing/2014/main" id="{675C7017-DC07-48C3-960D-3B84DFD09C1D}"/>
              </a:ext>
            </a:extLst>
          </p:cNvPr>
          <p:cNvSpPr>
            <a:spLocks noGrp="1"/>
          </p:cNvSpPr>
          <p:nvPr>
            <p:ph type="body" sz="quarter" idx="13"/>
          </p:nvPr>
        </p:nvSpPr>
        <p:spPr/>
        <p:txBody>
          <a:bodyPr/>
          <a:lstStyle/>
          <a:p>
            <a:endParaRPr lang="de-DE"/>
          </a:p>
        </p:txBody>
      </p:sp>
      <p:pic>
        <p:nvPicPr>
          <p:cNvPr id="7" name="Grafik 6">
            <a:extLst>
              <a:ext uri="{FF2B5EF4-FFF2-40B4-BE49-F238E27FC236}">
                <a16:creationId xmlns:a16="http://schemas.microsoft.com/office/drawing/2014/main" id="{0D424E92-ECCB-406B-8A5B-FC6314B770EC}"/>
              </a:ext>
            </a:extLst>
          </p:cNvPr>
          <p:cNvPicPr>
            <a:picLocks noChangeAspect="1"/>
          </p:cNvPicPr>
          <p:nvPr/>
        </p:nvPicPr>
        <p:blipFill>
          <a:blip r:embed="rId3"/>
          <a:stretch>
            <a:fillRect/>
          </a:stretch>
        </p:blipFill>
        <p:spPr>
          <a:xfrm>
            <a:off x="5940000" y="163599"/>
            <a:ext cx="2562935" cy="6255201"/>
          </a:xfrm>
          <a:prstGeom prst="rect">
            <a:avLst/>
          </a:prstGeom>
        </p:spPr>
      </p:pic>
      <p:sp>
        <p:nvSpPr>
          <p:cNvPr id="8" name="Ellipse 7">
            <a:extLst>
              <a:ext uri="{FF2B5EF4-FFF2-40B4-BE49-F238E27FC236}">
                <a16:creationId xmlns:a16="http://schemas.microsoft.com/office/drawing/2014/main" id="{09758EBF-68B6-406B-A7CB-E3AB4903D574}"/>
              </a:ext>
            </a:extLst>
          </p:cNvPr>
          <p:cNvSpPr/>
          <p:nvPr/>
        </p:nvSpPr>
        <p:spPr>
          <a:xfrm>
            <a:off x="6444208" y="2852936"/>
            <a:ext cx="936104" cy="15121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Ellipse 8">
            <a:extLst>
              <a:ext uri="{FF2B5EF4-FFF2-40B4-BE49-F238E27FC236}">
                <a16:creationId xmlns:a16="http://schemas.microsoft.com/office/drawing/2014/main" id="{5D745C1B-FF79-4223-B9AF-7C31BD7E80C4}"/>
              </a:ext>
            </a:extLst>
          </p:cNvPr>
          <p:cNvSpPr/>
          <p:nvPr/>
        </p:nvSpPr>
        <p:spPr>
          <a:xfrm>
            <a:off x="7092280" y="700086"/>
            <a:ext cx="359888" cy="229686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Ellipse 9">
            <a:extLst>
              <a:ext uri="{FF2B5EF4-FFF2-40B4-BE49-F238E27FC236}">
                <a16:creationId xmlns:a16="http://schemas.microsoft.com/office/drawing/2014/main" id="{35A26F11-96F3-4C0F-94B0-6809E3CAC3E8}"/>
              </a:ext>
            </a:extLst>
          </p:cNvPr>
          <p:cNvSpPr/>
          <p:nvPr/>
        </p:nvSpPr>
        <p:spPr>
          <a:xfrm>
            <a:off x="6746226" y="4342079"/>
            <a:ext cx="396120" cy="121254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774422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ADA0-F1A3-4D41-AF2B-5A34FC02A981}"/>
              </a:ext>
            </a:extLst>
          </p:cNvPr>
          <p:cNvSpPr>
            <a:spLocks noGrp="1"/>
          </p:cNvSpPr>
          <p:nvPr>
            <p:ph type="title"/>
          </p:nvPr>
        </p:nvSpPr>
        <p:spPr>
          <a:xfrm>
            <a:off x="457200" y="239040"/>
            <a:ext cx="7139136" cy="525664"/>
          </a:xfrm>
        </p:spPr>
        <p:txBody>
          <a:bodyPr anchor="b">
            <a:normAutofit/>
          </a:bodyPr>
          <a:lstStyle/>
          <a:p>
            <a:r>
              <a:rPr lang="de-DE" sz="2700" dirty="0"/>
              <a:t>allgemein</a:t>
            </a:r>
          </a:p>
        </p:txBody>
      </p:sp>
      <p:sp>
        <p:nvSpPr>
          <p:cNvPr id="3" name="Inhaltsplatzhalter 2">
            <a:extLst>
              <a:ext uri="{FF2B5EF4-FFF2-40B4-BE49-F238E27FC236}">
                <a16:creationId xmlns:a16="http://schemas.microsoft.com/office/drawing/2014/main" id="{FA8968E7-79BA-478D-B5F2-1585EF7A43BE}"/>
              </a:ext>
            </a:extLst>
          </p:cNvPr>
          <p:cNvSpPr>
            <a:spLocks noGrp="1"/>
          </p:cNvSpPr>
          <p:nvPr>
            <p:ph sz="half" idx="1"/>
          </p:nvPr>
        </p:nvSpPr>
        <p:spPr>
          <a:xfrm>
            <a:off x="457200" y="866219"/>
            <a:ext cx="8229601" cy="4718304"/>
          </a:xfrm>
        </p:spPr>
        <p:txBody>
          <a:bodyPr>
            <a:noAutofit/>
          </a:bodyPr>
          <a:lstStyle/>
          <a:p>
            <a:pPr marL="342900" indent="-342900">
              <a:lnSpc>
                <a:spcPct val="90000"/>
              </a:lnSpc>
              <a:buFont typeface="Arial" panose="020B0604020202020204" pitchFamily="34" charset="0"/>
              <a:buChar char="•"/>
            </a:pPr>
            <a:endParaRPr lang="de-DE" sz="1400" dirty="0"/>
          </a:p>
          <a:p>
            <a:pPr marL="342900" indent="-342900">
              <a:lnSpc>
                <a:spcPct val="90000"/>
              </a:lnSpc>
              <a:buFont typeface="Arial" panose="020B0604020202020204" pitchFamily="34" charset="0"/>
              <a:buChar char="•"/>
            </a:pPr>
            <a:r>
              <a:rPr lang="de-DE" sz="1400" dirty="0"/>
              <a:t>Nach Abschluss der Baumaßnahme werden die beanspruchten BE-Flächen und Zufahrten wieder hergestellt und in ihren ursprünglichen Zustand zurückgeführt sowie entsiegelte Flächen und Böschungsbereiche begrünt. </a:t>
            </a:r>
          </a:p>
        </p:txBody>
      </p:sp>
      <p:sp>
        <p:nvSpPr>
          <p:cNvPr id="4" name="Datumsplatzhalter 3">
            <a:extLst>
              <a:ext uri="{FF2B5EF4-FFF2-40B4-BE49-F238E27FC236}">
                <a16:creationId xmlns:a16="http://schemas.microsoft.com/office/drawing/2014/main" id="{47B61253-4FC6-4995-A079-12E4BF52A60F}"/>
              </a:ext>
            </a:extLst>
          </p:cNvPr>
          <p:cNvSpPr>
            <a:spLocks noGrp="1"/>
          </p:cNvSpPr>
          <p:nvPr>
            <p:ph type="dt" sz="half" idx="10"/>
          </p:nvPr>
        </p:nvSpPr>
        <p:spPr>
          <a:xfrm>
            <a:off x="5940000" y="6620400"/>
            <a:ext cx="2160000" cy="180000"/>
          </a:xfrm>
        </p:spPr>
        <p:txBody>
          <a:bodyPr anchor="b">
            <a:normAutofit/>
          </a:bodyPr>
          <a:lstStyle/>
          <a:p>
            <a:pPr>
              <a:lnSpc>
                <a:spcPct val="90000"/>
              </a:lnSpc>
              <a:spcAft>
                <a:spcPts val="600"/>
              </a:spcAft>
            </a:pPr>
            <a:fld id="{7FBE7F6C-1C55-441E-9E57-1242B650FA4F}" type="datetime1">
              <a:rPr lang="de-DE" sz="900" smtClean="0"/>
              <a:pPr>
                <a:lnSpc>
                  <a:spcPct val="90000"/>
                </a:lnSpc>
                <a:spcAft>
                  <a:spcPts val="600"/>
                </a:spcAft>
              </a:pPr>
              <a:t>06.03.2022</a:t>
            </a:fld>
            <a:endParaRPr lang="de-DE" sz="900"/>
          </a:p>
        </p:txBody>
      </p:sp>
      <p:sp>
        <p:nvSpPr>
          <p:cNvPr id="5" name="Fußzeilenplatzhalter 4">
            <a:extLst>
              <a:ext uri="{FF2B5EF4-FFF2-40B4-BE49-F238E27FC236}">
                <a16:creationId xmlns:a16="http://schemas.microsoft.com/office/drawing/2014/main" id="{7E4FCBEB-B47E-4EAE-B54B-079998077996}"/>
              </a:ext>
            </a:extLst>
          </p:cNvPr>
          <p:cNvSpPr>
            <a:spLocks noGrp="1"/>
          </p:cNvSpPr>
          <p:nvPr>
            <p:ph type="ftr" sz="quarter" idx="11"/>
          </p:nvPr>
        </p:nvSpPr>
        <p:spPr>
          <a:xfrm>
            <a:off x="1407009" y="6620400"/>
            <a:ext cx="4399200" cy="180000"/>
          </a:xfrm>
        </p:spPr>
        <p:txBody>
          <a:bodyPr anchor="b">
            <a:normAutofit/>
          </a:bodyPr>
          <a:lstStyle/>
          <a:p>
            <a:pPr>
              <a:lnSpc>
                <a:spcPct val="90000"/>
              </a:lnSpc>
              <a:spcAft>
                <a:spcPts val="600"/>
              </a:spcAft>
            </a:pPr>
            <a:r>
              <a:rPr lang="de-DE"/>
              <a:t>Matthias Groß</a:t>
            </a:r>
          </a:p>
        </p:txBody>
      </p:sp>
      <p:sp>
        <p:nvSpPr>
          <p:cNvPr id="12" name="Text Placeholder 6">
            <a:extLst>
              <a:ext uri="{FF2B5EF4-FFF2-40B4-BE49-F238E27FC236}">
                <a16:creationId xmlns:a16="http://schemas.microsoft.com/office/drawing/2014/main" id="{D256C067-A5CC-43F4-A14E-88EC65D2A335}"/>
              </a:ext>
            </a:extLst>
          </p:cNvPr>
          <p:cNvSpPr>
            <a:spLocks noGrp="1"/>
          </p:cNvSpPr>
          <p:nvPr>
            <p:ph type="body" sz="quarter" idx="14"/>
          </p:nvPr>
        </p:nvSpPr>
        <p:spPr>
          <a:xfrm>
            <a:off x="457200" y="6157913"/>
            <a:ext cx="5251450" cy="258762"/>
          </a:xfrm>
        </p:spPr>
        <p:txBody>
          <a:bodyPr/>
          <a:lstStyle/>
          <a:p>
            <a:endParaRPr lang="en-US" dirty="0"/>
          </a:p>
          <a:p>
            <a:endParaRPr lang="en-US" dirty="0"/>
          </a:p>
        </p:txBody>
      </p:sp>
    </p:spTree>
    <p:extLst>
      <p:ext uri="{BB962C8B-B14F-4D97-AF65-F5344CB8AC3E}">
        <p14:creationId xmlns:p14="http://schemas.microsoft.com/office/powerpoint/2010/main" val="7662688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ADA0-F1A3-4D41-AF2B-5A34FC02A981}"/>
              </a:ext>
            </a:extLst>
          </p:cNvPr>
          <p:cNvSpPr>
            <a:spLocks noGrp="1"/>
          </p:cNvSpPr>
          <p:nvPr>
            <p:ph type="title"/>
          </p:nvPr>
        </p:nvSpPr>
        <p:spPr>
          <a:xfrm>
            <a:off x="457200" y="239040"/>
            <a:ext cx="7139136" cy="525664"/>
          </a:xfrm>
        </p:spPr>
        <p:txBody>
          <a:bodyPr anchor="b">
            <a:normAutofit/>
          </a:bodyPr>
          <a:lstStyle/>
          <a:p>
            <a:r>
              <a:rPr lang="de-DE" sz="2800"/>
              <a:t>weitere Flächen für Ausgleichsmaßnahmen</a:t>
            </a:r>
            <a:endParaRPr lang="de-DE" sz="2700" dirty="0"/>
          </a:p>
        </p:txBody>
      </p:sp>
      <p:sp>
        <p:nvSpPr>
          <p:cNvPr id="3" name="Inhaltsplatzhalter 2">
            <a:extLst>
              <a:ext uri="{FF2B5EF4-FFF2-40B4-BE49-F238E27FC236}">
                <a16:creationId xmlns:a16="http://schemas.microsoft.com/office/drawing/2014/main" id="{FA8968E7-79BA-478D-B5F2-1585EF7A43BE}"/>
              </a:ext>
            </a:extLst>
          </p:cNvPr>
          <p:cNvSpPr>
            <a:spLocks noGrp="1"/>
          </p:cNvSpPr>
          <p:nvPr>
            <p:ph sz="half" idx="1"/>
          </p:nvPr>
        </p:nvSpPr>
        <p:spPr>
          <a:xfrm>
            <a:off x="457200" y="866219"/>
            <a:ext cx="8229601" cy="4718304"/>
          </a:xfrm>
        </p:spPr>
        <p:txBody>
          <a:bodyPr>
            <a:noAutofit/>
          </a:bodyPr>
          <a:lstStyle/>
          <a:p>
            <a:pPr marL="342900" indent="-342900">
              <a:lnSpc>
                <a:spcPct val="90000"/>
              </a:lnSpc>
              <a:buFont typeface="Arial" panose="020B0604020202020204" pitchFamily="34" charset="0"/>
              <a:buChar char="•"/>
            </a:pPr>
            <a:endParaRPr lang="de-DE" sz="1400"/>
          </a:p>
          <a:p>
            <a:pPr marL="342900" indent="-342900">
              <a:lnSpc>
                <a:spcPct val="90000"/>
              </a:lnSpc>
              <a:buFont typeface="Arial" panose="020B0604020202020204" pitchFamily="34" charset="0"/>
              <a:buChar char="•"/>
            </a:pPr>
            <a:r>
              <a:rPr lang="de-DE" sz="1400"/>
              <a:t>- Neuaufforstung von Buchenwald mit strukturreichem Waldrand durch eine Anpflanzung mit gebietsheimischen standortgerechten Baum- und Straucharten auf artenarmen Wiesenflächen im LSG Jungingen ca. 2 km südöstlich des Vorhabenbereichs bei Ulm (großer Gehrn, Flurstück 1596/2-3)</a:t>
            </a:r>
          </a:p>
          <a:p>
            <a:pPr marL="342900" indent="-342900">
              <a:lnSpc>
                <a:spcPct val="90000"/>
              </a:lnSpc>
              <a:buFont typeface="Arial" panose="020B0604020202020204" pitchFamily="34" charset="0"/>
              <a:buChar char="•"/>
            </a:pPr>
            <a:r>
              <a:rPr lang="de-DE" sz="1400"/>
              <a:t>-Jungingen - Waldumbau eines Nadelbaumbestandes in standortgerechten Buchenwald im LSG Ofenloch - Hagener Tobel (Gemeinde Bernstadt) ca. 4 km nordöstlich des Vorhabenbereiche</a:t>
            </a:r>
            <a:endParaRPr lang="de-DE" sz="1400" dirty="0"/>
          </a:p>
        </p:txBody>
      </p:sp>
      <p:sp>
        <p:nvSpPr>
          <p:cNvPr id="4" name="Datumsplatzhalter 3">
            <a:extLst>
              <a:ext uri="{FF2B5EF4-FFF2-40B4-BE49-F238E27FC236}">
                <a16:creationId xmlns:a16="http://schemas.microsoft.com/office/drawing/2014/main" id="{47B61253-4FC6-4995-A079-12E4BF52A60F}"/>
              </a:ext>
            </a:extLst>
          </p:cNvPr>
          <p:cNvSpPr>
            <a:spLocks noGrp="1"/>
          </p:cNvSpPr>
          <p:nvPr>
            <p:ph type="dt" sz="half" idx="10"/>
          </p:nvPr>
        </p:nvSpPr>
        <p:spPr>
          <a:xfrm>
            <a:off x="5940000" y="6620400"/>
            <a:ext cx="2160000" cy="180000"/>
          </a:xfrm>
        </p:spPr>
        <p:txBody>
          <a:bodyPr anchor="b">
            <a:normAutofit/>
          </a:bodyPr>
          <a:lstStyle/>
          <a:p>
            <a:pPr>
              <a:lnSpc>
                <a:spcPct val="90000"/>
              </a:lnSpc>
              <a:spcAft>
                <a:spcPts val="600"/>
              </a:spcAft>
            </a:pPr>
            <a:fld id="{7FBE7F6C-1C55-441E-9E57-1242B650FA4F}" type="datetime1">
              <a:rPr lang="de-DE" sz="900" smtClean="0"/>
              <a:pPr>
                <a:lnSpc>
                  <a:spcPct val="90000"/>
                </a:lnSpc>
                <a:spcAft>
                  <a:spcPts val="600"/>
                </a:spcAft>
              </a:pPr>
              <a:t>06.03.2022</a:t>
            </a:fld>
            <a:endParaRPr lang="de-DE" sz="900"/>
          </a:p>
        </p:txBody>
      </p:sp>
      <p:sp>
        <p:nvSpPr>
          <p:cNvPr id="5" name="Fußzeilenplatzhalter 4">
            <a:extLst>
              <a:ext uri="{FF2B5EF4-FFF2-40B4-BE49-F238E27FC236}">
                <a16:creationId xmlns:a16="http://schemas.microsoft.com/office/drawing/2014/main" id="{7E4FCBEB-B47E-4EAE-B54B-079998077996}"/>
              </a:ext>
            </a:extLst>
          </p:cNvPr>
          <p:cNvSpPr>
            <a:spLocks noGrp="1"/>
          </p:cNvSpPr>
          <p:nvPr>
            <p:ph type="ftr" sz="quarter" idx="11"/>
          </p:nvPr>
        </p:nvSpPr>
        <p:spPr>
          <a:xfrm>
            <a:off x="1407009" y="6620400"/>
            <a:ext cx="4399200" cy="180000"/>
          </a:xfrm>
        </p:spPr>
        <p:txBody>
          <a:bodyPr anchor="b">
            <a:normAutofit/>
          </a:bodyPr>
          <a:lstStyle/>
          <a:p>
            <a:pPr>
              <a:lnSpc>
                <a:spcPct val="90000"/>
              </a:lnSpc>
              <a:spcAft>
                <a:spcPts val="600"/>
              </a:spcAft>
            </a:pPr>
            <a:r>
              <a:rPr lang="de-DE"/>
              <a:t>Matthias Groß</a:t>
            </a:r>
          </a:p>
        </p:txBody>
      </p:sp>
      <p:sp>
        <p:nvSpPr>
          <p:cNvPr id="12" name="Text Placeholder 6">
            <a:extLst>
              <a:ext uri="{FF2B5EF4-FFF2-40B4-BE49-F238E27FC236}">
                <a16:creationId xmlns:a16="http://schemas.microsoft.com/office/drawing/2014/main" id="{D256C067-A5CC-43F4-A14E-88EC65D2A335}"/>
              </a:ext>
            </a:extLst>
          </p:cNvPr>
          <p:cNvSpPr>
            <a:spLocks noGrp="1"/>
          </p:cNvSpPr>
          <p:nvPr>
            <p:ph type="body" sz="quarter" idx="14"/>
          </p:nvPr>
        </p:nvSpPr>
        <p:spPr>
          <a:xfrm>
            <a:off x="457200" y="6157913"/>
            <a:ext cx="5251450" cy="258762"/>
          </a:xfrm>
        </p:spPr>
        <p:txBody>
          <a:bodyPr/>
          <a:lstStyle/>
          <a:p>
            <a:endParaRPr lang="en-US" dirty="0"/>
          </a:p>
          <a:p>
            <a:endParaRPr lang="en-US" dirty="0"/>
          </a:p>
        </p:txBody>
      </p:sp>
      <p:pic>
        <p:nvPicPr>
          <p:cNvPr id="7" name="Grafik 6">
            <a:extLst>
              <a:ext uri="{FF2B5EF4-FFF2-40B4-BE49-F238E27FC236}">
                <a16:creationId xmlns:a16="http://schemas.microsoft.com/office/drawing/2014/main" id="{7E48ABA7-0804-4E24-8B37-CF8E21B0B0A1}"/>
              </a:ext>
            </a:extLst>
          </p:cNvPr>
          <p:cNvPicPr>
            <a:picLocks noChangeAspect="1"/>
          </p:cNvPicPr>
          <p:nvPr/>
        </p:nvPicPr>
        <p:blipFill>
          <a:blip r:embed="rId3"/>
          <a:stretch>
            <a:fillRect/>
          </a:stretch>
        </p:blipFill>
        <p:spPr>
          <a:xfrm>
            <a:off x="870702" y="2413643"/>
            <a:ext cx="7301698" cy="3759598"/>
          </a:xfrm>
          <a:prstGeom prst="rect">
            <a:avLst/>
          </a:prstGeom>
        </p:spPr>
      </p:pic>
    </p:spTree>
    <p:extLst>
      <p:ext uri="{BB962C8B-B14F-4D97-AF65-F5344CB8AC3E}">
        <p14:creationId xmlns:p14="http://schemas.microsoft.com/office/powerpoint/2010/main" val="17419832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28E5B5D-E911-4E64-953A-164A7A88A25F}"/>
              </a:ext>
            </a:extLst>
          </p:cNvPr>
          <p:cNvSpPr>
            <a:spLocks noGrp="1"/>
          </p:cNvSpPr>
          <p:nvPr>
            <p:ph type="title"/>
          </p:nvPr>
        </p:nvSpPr>
        <p:spPr>
          <a:xfrm>
            <a:off x="457200" y="239040"/>
            <a:ext cx="8229600" cy="597672"/>
          </a:xfrm>
        </p:spPr>
        <p:txBody>
          <a:bodyPr/>
          <a:lstStyle/>
          <a:p>
            <a:r>
              <a:rPr lang="de-DE" dirty="0"/>
              <a:t>Versickerungsbecken</a:t>
            </a:r>
          </a:p>
        </p:txBody>
      </p:sp>
      <p:sp>
        <p:nvSpPr>
          <p:cNvPr id="3" name="Inhaltsplatzhalter 2">
            <a:extLst>
              <a:ext uri="{FF2B5EF4-FFF2-40B4-BE49-F238E27FC236}">
                <a16:creationId xmlns:a16="http://schemas.microsoft.com/office/drawing/2014/main" id="{74D14D3E-02D8-404A-A0B2-4732D0C02283}"/>
              </a:ext>
            </a:extLst>
          </p:cNvPr>
          <p:cNvSpPr>
            <a:spLocks noGrp="1"/>
          </p:cNvSpPr>
          <p:nvPr>
            <p:ph idx="1"/>
          </p:nvPr>
        </p:nvSpPr>
        <p:spPr>
          <a:xfrm>
            <a:off x="448661" y="994633"/>
            <a:ext cx="5055273" cy="4717913"/>
          </a:xfrm>
        </p:spPr>
        <p:txBody>
          <a:bodyPr/>
          <a:lstStyle/>
          <a:p>
            <a:pPr marL="342900" indent="-342900">
              <a:buFont typeface="Arial" panose="020B0604020202020204" pitchFamily="34" charset="0"/>
              <a:buChar char="•"/>
            </a:pPr>
            <a:r>
              <a:rPr lang="de-DE" sz="1400" dirty="0"/>
              <a:t>Das neue Gleisbett wird unter dem Bahnschotter mit einer wasserundurchlässigen Planumschicht versehen. Das durch Teilsickerleitungen gefasste Niederschlagswasser wird im Bereich der neu zu errichtenden Ein- und Ausfahrgleise (Gleise 14 und 15) auf die Westseite der Gleise geleitet, fällt über eine Kaskade die Böschung herab und wird danach zu zwei getrennten Versickerungsbecken (Bauwerke 2.3 und 2.4) geleitet.</a:t>
            </a:r>
          </a:p>
          <a:p>
            <a:pPr marL="342900" indent="-342900">
              <a:buFont typeface="Arial" panose="020B0604020202020204" pitchFamily="34" charset="0"/>
              <a:buChar char="•"/>
            </a:pPr>
            <a:r>
              <a:rPr lang="de-DE" sz="1400" dirty="0"/>
              <a:t> Zur optimalen Flächenausnutzung erhalten die Versickerungsbecken eine runde Fläche (230 qm, Durchmesser 17 m). Die Oberfläche der Erdbecken werden mit einer ca. 20 cm dicken belebten Bodenzone bedeckt, wodurch das anfallende Wasser gefiltert dem Grundwasser zulaufen kann. </a:t>
            </a:r>
          </a:p>
          <a:p>
            <a:pPr marL="342900" indent="-342900">
              <a:buFont typeface="Arial" panose="020B0604020202020204" pitchFamily="34" charset="0"/>
              <a:buChar char="•"/>
            </a:pPr>
            <a:r>
              <a:rPr lang="de-DE" sz="1400" dirty="0"/>
              <a:t>Da der </a:t>
            </a:r>
            <a:r>
              <a:rPr lang="de-DE" sz="1400" dirty="0" err="1"/>
              <a:t>Einstau</a:t>
            </a:r>
            <a:r>
              <a:rPr lang="de-DE" sz="1400" dirty="0"/>
              <a:t> der Becken mehr als einen Meter betragen kann, sind die Erdbecken einzuzäunen (Revisionszufahrt, Einfriedung und Toranlage).</a:t>
            </a:r>
          </a:p>
          <a:p>
            <a:pPr marL="342900" indent="-342900">
              <a:buFont typeface="Arial" panose="020B0604020202020204" pitchFamily="34" charset="0"/>
              <a:buChar char="•"/>
            </a:pPr>
            <a:r>
              <a:rPr lang="de-DE" sz="1400" dirty="0"/>
              <a:t>Da es im in der näheren Umgebung des Projektes keine offenen natürlichen Gewässer vorhanden sind, sind keine Einleitstellen möglich.</a:t>
            </a:r>
          </a:p>
          <a:p>
            <a:pPr marL="342900" indent="-342900">
              <a:buFont typeface="Arial" panose="020B0604020202020204" pitchFamily="34" charset="0"/>
              <a:buChar char="•"/>
            </a:pPr>
            <a:endParaRPr lang="de-DE" sz="1400" dirty="0"/>
          </a:p>
          <a:p>
            <a:pPr marL="342900" indent="-342900">
              <a:buFont typeface="Arial" panose="020B0604020202020204" pitchFamily="34" charset="0"/>
              <a:buChar char="•"/>
            </a:pPr>
            <a:endParaRPr lang="de-DE" sz="1400" dirty="0"/>
          </a:p>
        </p:txBody>
      </p:sp>
      <p:sp>
        <p:nvSpPr>
          <p:cNvPr id="4" name="Datumsplatzhalter 3">
            <a:extLst>
              <a:ext uri="{FF2B5EF4-FFF2-40B4-BE49-F238E27FC236}">
                <a16:creationId xmlns:a16="http://schemas.microsoft.com/office/drawing/2014/main" id="{C8DB8E38-2166-4B45-A49C-85D3EA81D9FA}"/>
              </a:ext>
            </a:extLst>
          </p:cNvPr>
          <p:cNvSpPr>
            <a:spLocks noGrp="1"/>
          </p:cNvSpPr>
          <p:nvPr>
            <p:ph type="dt" sz="half" idx="10"/>
          </p:nvPr>
        </p:nvSpPr>
        <p:spPr/>
        <p:txBody>
          <a:bodyPr/>
          <a:lstStyle/>
          <a:p>
            <a:fld id="{7FBE7F6C-1C55-441E-9E57-1242B650FA4F}" type="datetime1">
              <a:rPr lang="de-DE" smtClean="0"/>
              <a:t>06.03.2022</a:t>
            </a:fld>
            <a:endParaRPr lang="de-DE"/>
          </a:p>
        </p:txBody>
      </p:sp>
      <p:sp>
        <p:nvSpPr>
          <p:cNvPr id="5" name="Fußzeilenplatzhalter 4">
            <a:extLst>
              <a:ext uri="{FF2B5EF4-FFF2-40B4-BE49-F238E27FC236}">
                <a16:creationId xmlns:a16="http://schemas.microsoft.com/office/drawing/2014/main" id="{B4A91D23-E23D-4FCD-9359-5816CB8738FE}"/>
              </a:ext>
            </a:extLst>
          </p:cNvPr>
          <p:cNvSpPr>
            <a:spLocks noGrp="1"/>
          </p:cNvSpPr>
          <p:nvPr>
            <p:ph type="ftr" sz="quarter" idx="11"/>
          </p:nvPr>
        </p:nvSpPr>
        <p:spPr/>
        <p:txBody>
          <a:bodyPr/>
          <a:lstStyle/>
          <a:p>
            <a:r>
              <a:rPr lang="de-DE" dirty="0"/>
              <a:t>Matthias Groß</a:t>
            </a:r>
          </a:p>
        </p:txBody>
      </p:sp>
      <p:sp>
        <p:nvSpPr>
          <p:cNvPr id="6" name="Textplatzhalter 5">
            <a:extLst>
              <a:ext uri="{FF2B5EF4-FFF2-40B4-BE49-F238E27FC236}">
                <a16:creationId xmlns:a16="http://schemas.microsoft.com/office/drawing/2014/main" id="{6B03DECF-AE47-4915-B958-23A4EB86061C}"/>
              </a:ext>
            </a:extLst>
          </p:cNvPr>
          <p:cNvSpPr>
            <a:spLocks noGrp="1"/>
          </p:cNvSpPr>
          <p:nvPr>
            <p:ph type="body" sz="quarter" idx="13"/>
          </p:nvPr>
        </p:nvSpPr>
        <p:spPr/>
        <p:txBody>
          <a:bodyPr/>
          <a:lstStyle/>
          <a:p>
            <a:endParaRPr lang="de-DE"/>
          </a:p>
        </p:txBody>
      </p:sp>
      <p:pic>
        <p:nvPicPr>
          <p:cNvPr id="8" name="Grafik 7">
            <a:extLst>
              <a:ext uri="{FF2B5EF4-FFF2-40B4-BE49-F238E27FC236}">
                <a16:creationId xmlns:a16="http://schemas.microsoft.com/office/drawing/2014/main" id="{D0677144-5A14-478A-811B-5298E274D9F7}"/>
              </a:ext>
            </a:extLst>
          </p:cNvPr>
          <p:cNvPicPr>
            <a:picLocks noChangeAspect="1"/>
          </p:cNvPicPr>
          <p:nvPr/>
        </p:nvPicPr>
        <p:blipFill>
          <a:blip r:embed="rId2"/>
          <a:stretch>
            <a:fillRect/>
          </a:stretch>
        </p:blipFill>
        <p:spPr>
          <a:xfrm>
            <a:off x="5503934" y="396961"/>
            <a:ext cx="3028505" cy="4382503"/>
          </a:xfrm>
          <a:prstGeom prst="rect">
            <a:avLst/>
          </a:prstGeom>
        </p:spPr>
      </p:pic>
      <p:pic>
        <p:nvPicPr>
          <p:cNvPr id="10" name="Grafik 9">
            <a:extLst>
              <a:ext uri="{FF2B5EF4-FFF2-40B4-BE49-F238E27FC236}">
                <a16:creationId xmlns:a16="http://schemas.microsoft.com/office/drawing/2014/main" id="{9F6D1F0C-E934-458A-8640-A22A7EF719DF}"/>
              </a:ext>
            </a:extLst>
          </p:cNvPr>
          <p:cNvPicPr>
            <a:picLocks noChangeAspect="1"/>
          </p:cNvPicPr>
          <p:nvPr/>
        </p:nvPicPr>
        <p:blipFill>
          <a:blip r:embed="rId3"/>
          <a:stretch>
            <a:fillRect/>
          </a:stretch>
        </p:blipFill>
        <p:spPr>
          <a:xfrm>
            <a:off x="5512473" y="4779464"/>
            <a:ext cx="3494335" cy="1429254"/>
          </a:xfrm>
          <a:prstGeom prst="rect">
            <a:avLst/>
          </a:prstGeom>
        </p:spPr>
      </p:pic>
    </p:spTree>
    <p:extLst>
      <p:ext uri="{BB962C8B-B14F-4D97-AF65-F5344CB8AC3E}">
        <p14:creationId xmlns:p14="http://schemas.microsoft.com/office/powerpoint/2010/main" val="9256478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80D2E-3130-4B48-9120-498C127F60ED}"/>
              </a:ext>
            </a:extLst>
          </p:cNvPr>
          <p:cNvSpPr>
            <a:spLocks noGrp="1"/>
          </p:cNvSpPr>
          <p:nvPr>
            <p:ph type="title"/>
          </p:nvPr>
        </p:nvSpPr>
        <p:spPr>
          <a:xfrm>
            <a:off x="461380" y="116632"/>
            <a:ext cx="8229600" cy="990600"/>
          </a:xfrm>
        </p:spPr>
        <p:txBody>
          <a:bodyPr/>
          <a:lstStyle/>
          <a:p>
            <a:r>
              <a:rPr lang="de-DE" dirty="0"/>
              <a:t>Vermeidungsmaßnahmen im Rahmen der Bauarbeiten bzw. vorbereitenden Arbeiten (1)</a:t>
            </a:r>
          </a:p>
        </p:txBody>
      </p:sp>
      <p:sp>
        <p:nvSpPr>
          <p:cNvPr id="3" name="Inhaltsplatzhalter 2">
            <a:extLst>
              <a:ext uri="{FF2B5EF4-FFF2-40B4-BE49-F238E27FC236}">
                <a16:creationId xmlns:a16="http://schemas.microsoft.com/office/drawing/2014/main" id="{6FD0AE69-45C0-40F7-8E7C-9C4FF8315B4D}"/>
              </a:ext>
            </a:extLst>
          </p:cNvPr>
          <p:cNvSpPr>
            <a:spLocks noGrp="1"/>
          </p:cNvSpPr>
          <p:nvPr>
            <p:ph idx="1"/>
          </p:nvPr>
        </p:nvSpPr>
        <p:spPr>
          <a:xfrm>
            <a:off x="429913" y="1443215"/>
            <a:ext cx="8229600" cy="5177185"/>
          </a:xfrm>
        </p:spPr>
        <p:txBody>
          <a:bodyPr/>
          <a:lstStyle/>
          <a:p>
            <a:pPr marL="171450" indent="-171450">
              <a:buFont typeface="Arial" panose="020B0604020202020204" pitchFamily="34" charset="0"/>
              <a:buChar char="•"/>
            </a:pPr>
            <a:r>
              <a:rPr lang="de-DE" sz="1200" dirty="0"/>
              <a:t>Einweisung der Baufirma durch die umweltfachliche Bauüberwachung im Hinblick auf die nutzbaren und in den Plänen dargestellten BE-Flächen und Arbeitsräume (001_V) </a:t>
            </a:r>
          </a:p>
          <a:p>
            <a:pPr marL="171450" indent="-171450">
              <a:buFont typeface="Arial" panose="020B0604020202020204" pitchFamily="34" charset="0"/>
              <a:buChar char="•"/>
            </a:pPr>
            <a:r>
              <a:rPr lang="de-DE" sz="1200" dirty="0"/>
              <a:t>Schutz vor Beschädigung angrenzender Waldbestände und Gehölze durch das Aufstellen von Schutzzäunen (001_V)</a:t>
            </a:r>
          </a:p>
          <a:p>
            <a:pPr marL="171450" indent="-171450">
              <a:buFont typeface="Arial" panose="020B0604020202020204" pitchFamily="34" charset="0"/>
              <a:buChar char="•"/>
            </a:pPr>
            <a:r>
              <a:rPr lang="de-DE" sz="1200" dirty="0"/>
              <a:t>Vorsorgemaßnahmen beim Umgang mit umweltgefährdenden Stoffen innerhalb der BE-Flächen und des Arbeitsraumes zum Schutz des Bodens und des Grundwassers; Beachtung der Vorschriften der Wasserschutzgebietsverordnung (009_V) </a:t>
            </a:r>
          </a:p>
          <a:p>
            <a:pPr marL="171450" indent="-171450">
              <a:buFont typeface="Arial" panose="020B0604020202020204" pitchFamily="34" charset="0"/>
              <a:buChar char="•"/>
            </a:pPr>
            <a:r>
              <a:rPr lang="de-DE" sz="1200" dirty="0"/>
              <a:t>Bodenverdichtungen infolge des Baubetriebs sind durch entsprechenden Geräteeinsatz sowie umsichtige Baustellenorganisation auf das unvermeidliche Maß zu beschränken (009_V) </a:t>
            </a:r>
          </a:p>
          <a:p>
            <a:pPr marL="171450" indent="-171450">
              <a:buFontTx/>
              <a:buChar char="-"/>
            </a:pPr>
            <a:r>
              <a:rPr lang="de-DE" sz="1200" dirty="0"/>
              <a:t>Gehölzrückschnitt und Rodungsarbeiten nur in der Zeit vom 01.10. bis 28.02. (002_V) - In betroffenen Waldflächen und angrenzenden Gehölzen ist die Rodung haselmausfreundlich durchzuführen, d.h. lediglich Rückschnitt im Winter und Entfernen der Wurzelbereiche im Mai (002_V) </a:t>
            </a:r>
          </a:p>
          <a:p>
            <a:pPr marL="171450" indent="-171450">
              <a:buFontTx/>
              <a:buChar char="-"/>
            </a:pPr>
            <a:r>
              <a:rPr lang="de-DE" sz="1200" dirty="0"/>
              <a:t>Arbeiten an den Bahnböschungen und andere große Erdbewegungen sind außerhalb der Fortpflanzungszeiten der Vögel und Fledermäuse vorzunehmen (Anfang September bis Ende Februar); dies gilt auch für Arbeiten an den Oberleitungsmasten (Brutplatz Feldsperling) (002_V) </a:t>
            </a:r>
          </a:p>
          <a:p>
            <a:pPr marL="171450" indent="-171450">
              <a:buFont typeface="Arial" panose="020B0604020202020204" pitchFamily="34" charset="0"/>
              <a:buChar char="•"/>
            </a:pPr>
            <a:r>
              <a:rPr lang="de-DE" sz="1200" dirty="0"/>
              <a:t>Abfangen von Reptilien auf der gesamten Strecke und Umsetzen der Tiere in vorher angelegte Ersatzhabitate im Frühjahr vor Beginn der Gehölzrodungen; weitere Begehungen mit Abfangen verbliebener Tiere nach dem Gehölzrückschnitt (003_V) </a:t>
            </a:r>
          </a:p>
        </p:txBody>
      </p:sp>
      <p:sp>
        <p:nvSpPr>
          <p:cNvPr id="4" name="Datumsplatzhalter 3">
            <a:extLst>
              <a:ext uri="{FF2B5EF4-FFF2-40B4-BE49-F238E27FC236}">
                <a16:creationId xmlns:a16="http://schemas.microsoft.com/office/drawing/2014/main" id="{F8FBB11B-F5E9-43DA-B0C1-4EEBCD7FD9AA}"/>
              </a:ext>
            </a:extLst>
          </p:cNvPr>
          <p:cNvSpPr>
            <a:spLocks noGrp="1"/>
          </p:cNvSpPr>
          <p:nvPr>
            <p:ph type="dt" sz="half" idx="10"/>
          </p:nvPr>
        </p:nvSpPr>
        <p:spPr/>
        <p:txBody>
          <a:bodyPr/>
          <a:lstStyle/>
          <a:p>
            <a:fld id="{7FBE7F6C-1C55-441E-9E57-1242B650FA4F}" type="datetime1">
              <a:rPr lang="de-DE" smtClean="0"/>
              <a:t>06.03.2022</a:t>
            </a:fld>
            <a:endParaRPr lang="de-DE"/>
          </a:p>
        </p:txBody>
      </p:sp>
      <p:sp>
        <p:nvSpPr>
          <p:cNvPr id="5" name="Fußzeilenplatzhalter 4">
            <a:extLst>
              <a:ext uri="{FF2B5EF4-FFF2-40B4-BE49-F238E27FC236}">
                <a16:creationId xmlns:a16="http://schemas.microsoft.com/office/drawing/2014/main" id="{0897BA23-A580-47A4-A72C-EF34B461EBE1}"/>
              </a:ext>
            </a:extLst>
          </p:cNvPr>
          <p:cNvSpPr>
            <a:spLocks noGrp="1"/>
          </p:cNvSpPr>
          <p:nvPr>
            <p:ph type="ftr" sz="quarter" idx="11"/>
          </p:nvPr>
        </p:nvSpPr>
        <p:spPr/>
        <p:txBody>
          <a:bodyPr/>
          <a:lstStyle/>
          <a:p>
            <a:r>
              <a:rPr lang="de-DE" dirty="0"/>
              <a:t>Matthias Groß</a:t>
            </a:r>
          </a:p>
        </p:txBody>
      </p:sp>
      <p:sp>
        <p:nvSpPr>
          <p:cNvPr id="6" name="Textplatzhalter 5">
            <a:extLst>
              <a:ext uri="{FF2B5EF4-FFF2-40B4-BE49-F238E27FC236}">
                <a16:creationId xmlns:a16="http://schemas.microsoft.com/office/drawing/2014/main" id="{0A81657B-811D-4BEA-B43D-519A6FA961A5}"/>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2017806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80D2E-3130-4B48-9120-498C127F60ED}"/>
              </a:ext>
            </a:extLst>
          </p:cNvPr>
          <p:cNvSpPr>
            <a:spLocks noGrp="1"/>
          </p:cNvSpPr>
          <p:nvPr>
            <p:ph type="title"/>
          </p:nvPr>
        </p:nvSpPr>
        <p:spPr>
          <a:xfrm>
            <a:off x="468365" y="251015"/>
            <a:ext cx="8229600" cy="990600"/>
          </a:xfrm>
        </p:spPr>
        <p:txBody>
          <a:bodyPr/>
          <a:lstStyle/>
          <a:p>
            <a:r>
              <a:rPr lang="de-DE" dirty="0"/>
              <a:t>Vermeidungsmaßnahmen im Rahmen der Bauarbeiten bzw. vorbereitenden Arbeiten (2)</a:t>
            </a:r>
          </a:p>
        </p:txBody>
      </p:sp>
      <p:sp>
        <p:nvSpPr>
          <p:cNvPr id="3" name="Inhaltsplatzhalter 2">
            <a:extLst>
              <a:ext uri="{FF2B5EF4-FFF2-40B4-BE49-F238E27FC236}">
                <a16:creationId xmlns:a16="http://schemas.microsoft.com/office/drawing/2014/main" id="{6FD0AE69-45C0-40F7-8E7C-9C4FF8315B4D}"/>
              </a:ext>
            </a:extLst>
          </p:cNvPr>
          <p:cNvSpPr>
            <a:spLocks noGrp="1"/>
          </p:cNvSpPr>
          <p:nvPr>
            <p:ph idx="1"/>
          </p:nvPr>
        </p:nvSpPr>
        <p:spPr>
          <a:xfrm>
            <a:off x="457200" y="1342415"/>
            <a:ext cx="8229600" cy="5177185"/>
          </a:xfrm>
        </p:spPr>
        <p:txBody>
          <a:bodyPr/>
          <a:lstStyle/>
          <a:p>
            <a:pPr marL="171450" indent="-171450">
              <a:buFont typeface="Arial" panose="020B0604020202020204" pitchFamily="34" charset="0"/>
              <a:buChar char="•"/>
            </a:pPr>
            <a:r>
              <a:rPr lang="de-DE" sz="1200" dirty="0"/>
              <a:t>Abfangen der Haselmäuse von den Bahnböschungen und weiteren von Waldgebieten isolierten Bereichen und Umsetzen der Tiere in angepflanzte Ersatzbiotope (Mai bis November vor den Rodungen) (003_V) - Aufstellen eines Reptilienschutzzaunes entlang der CEF-Fläche zur Vermeidung der Rückwanderung von Eidechsen in den Baustellenbereich (004_V) </a:t>
            </a:r>
          </a:p>
          <a:p>
            <a:pPr marL="171450" indent="-171450">
              <a:buFont typeface="Arial" panose="020B0604020202020204" pitchFamily="34" charset="0"/>
              <a:buChar char="•"/>
            </a:pPr>
            <a:r>
              <a:rPr lang="de-DE" sz="1200" dirty="0"/>
              <a:t>Vergrämung der Feldlerche mithilfe von Flatterband aus dem Bereich der Modulerweiterung ab Ende Februar/Anfang März, falls die Bauarbeiten nicht in den Wintermonaten beginnen (005_V) Vergrämung der Feldlerche mithilfe von Flatterband aus dem Bereich der Modulerweiterung ab Ende Februar/Anfang März, falls die Bauarbeiten nicht in den Wintermonaten beginnen (005_V) </a:t>
            </a:r>
          </a:p>
          <a:p>
            <a:pPr marL="171450" indent="-171450">
              <a:buFont typeface="Arial" panose="020B0604020202020204" pitchFamily="34" charset="0"/>
              <a:buChar char="•"/>
            </a:pPr>
            <a:r>
              <a:rPr lang="de-DE" sz="1200" dirty="0"/>
              <a:t>Kontrolle von Baumhöhlen und Durchlässen auf Fledermausbesatz unmittelbar vor der Rodung bzw. vor Beginn der Arbeiten; Anbringen der abgesägten Baumhöhlen an Gehölzen im nahen Umfeld (006_V) </a:t>
            </a:r>
          </a:p>
          <a:p>
            <a:pPr marL="171450" indent="-171450">
              <a:buFont typeface="Arial" panose="020B0604020202020204" pitchFamily="34" charset="0"/>
              <a:buChar char="•"/>
            </a:pPr>
            <a:r>
              <a:rPr lang="de-DE" sz="1200" dirty="0"/>
              <a:t>- Beschränkung der Arbeiten an den Durchlässen auf den Zeitraum </a:t>
            </a:r>
            <a:r>
              <a:rPr lang="de-DE" sz="1200" dirty="0" err="1"/>
              <a:t>SeptemberOktober</a:t>
            </a:r>
            <a:r>
              <a:rPr lang="de-DE" sz="1200" dirty="0"/>
              <a:t> (006_V) </a:t>
            </a:r>
          </a:p>
          <a:p>
            <a:pPr marL="171450" indent="-171450">
              <a:buFontTx/>
              <a:buChar char="-"/>
            </a:pPr>
            <a:r>
              <a:rPr lang="de-DE" sz="1200" dirty="0"/>
              <a:t>insekten-/fledermausfreundliche Beleuchtung der Gleisbereiche und des neuen Moduls durch gerichtete oder abgeschirmte Leuchten, um die Lichtverschmutzung angrenzender Fledermauslebensräume zu minimieren; Beleuchtung während nächtlicher Bautätigkeiten muss ebenfalls auf das Baufeld gerichtet bzw. mit Abschirmung versehen sein (006_V) </a:t>
            </a:r>
          </a:p>
          <a:p>
            <a:pPr marL="171450" indent="-171450">
              <a:buFont typeface="Arial" panose="020B0604020202020204" pitchFamily="34" charset="0"/>
              <a:buChar char="•"/>
            </a:pPr>
            <a:endParaRPr lang="de-DE" sz="1200" dirty="0"/>
          </a:p>
        </p:txBody>
      </p:sp>
      <p:sp>
        <p:nvSpPr>
          <p:cNvPr id="4" name="Datumsplatzhalter 3">
            <a:extLst>
              <a:ext uri="{FF2B5EF4-FFF2-40B4-BE49-F238E27FC236}">
                <a16:creationId xmlns:a16="http://schemas.microsoft.com/office/drawing/2014/main" id="{F8FBB11B-F5E9-43DA-B0C1-4EEBCD7FD9AA}"/>
              </a:ext>
            </a:extLst>
          </p:cNvPr>
          <p:cNvSpPr>
            <a:spLocks noGrp="1"/>
          </p:cNvSpPr>
          <p:nvPr>
            <p:ph type="dt" sz="half" idx="10"/>
          </p:nvPr>
        </p:nvSpPr>
        <p:spPr/>
        <p:txBody>
          <a:bodyPr/>
          <a:lstStyle/>
          <a:p>
            <a:fld id="{7FBE7F6C-1C55-441E-9E57-1242B650FA4F}" type="datetime1">
              <a:rPr lang="de-DE" smtClean="0"/>
              <a:t>06.03.2022</a:t>
            </a:fld>
            <a:endParaRPr lang="de-DE"/>
          </a:p>
        </p:txBody>
      </p:sp>
      <p:sp>
        <p:nvSpPr>
          <p:cNvPr id="5" name="Fußzeilenplatzhalter 4">
            <a:extLst>
              <a:ext uri="{FF2B5EF4-FFF2-40B4-BE49-F238E27FC236}">
                <a16:creationId xmlns:a16="http://schemas.microsoft.com/office/drawing/2014/main" id="{0897BA23-A580-47A4-A72C-EF34B461EBE1}"/>
              </a:ext>
            </a:extLst>
          </p:cNvPr>
          <p:cNvSpPr>
            <a:spLocks noGrp="1"/>
          </p:cNvSpPr>
          <p:nvPr>
            <p:ph type="ftr" sz="quarter" idx="11"/>
          </p:nvPr>
        </p:nvSpPr>
        <p:spPr/>
        <p:txBody>
          <a:bodyPr/>
          <a:lstStyle/>
          <a:p>
            <a:r>
              <a:rPr lang="de-DE" dirty="0"/>
              <a:t>Matthias Groß</a:t>
            </a:r>
          </a:p>
        </p:txBody>
      </p:sp>
      <p:sp>
        <p:nvSpPr>
          <p:cNvPr id="6" name="Textplatzhalter 5">
            <a:extLst>
              <a:ext uri="{FF2B5EF4-FFF2-40B4-BE49-F238E27FC236}">
                <a16:creationId xmlns:a16="http://schemas.microsoft.com/office/drawing/2014/main" id="{0A81657B-811D-4BEA-B43D-519A6FA961A5}"/>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648979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80D2E-3130-4B48-9120-498C127F60ED}"/>
              </a:ext>
            </a:extLst>
          </p:cNvPr>
          <p:cNvSpPr>
            <a:spLocks noGrp="1"/>
          </p:cNvSpPr>
          <p:nvPr>
            <p:ph type="title"/>
          </p:nvPr>
        </p:nvSpPr>
        <p:spPr>
          <a:xfrm>
            <a:off x="482994" y="57600"/>
            <a:ext cx="8229600" cy="990600"/>
          </a:xfrm>
        </p:spPr>
        <p:txBody>
          <a:bodyPr/>
          <a:lstStyle/>
          <a:p>
            <a:r>
              <a:rPr lang="de-DE" dirty="0"/>
              <a:t>CEF-Maßnahmen</a:t>
            </a:r>
          </a:p>
        </p:txBody>
      </p:sp>
      <p:sp>
        <p:nvSpPr>
          <p:cNvPr id="3" name="Inhaltsplatzhalter 2">
            <a:extLst>
              <a:ext uri="{FF2B5EF4-FFF2-40B4-BE49-F238E27FC236}">
                <a16:creationId xmlns:a16="http://schemas.microsoft.com/office/drawing/2014/main" id="{6FD0AE69-45C0-40F7-8E7C-9C4FF8315B4D}"/>
              </a:ext>
            </a:extLst>
          </p:cNvPr>
          <p:cNvSpPr>
            <a:spLocks noGrp="1"/>
          </p:cNvSpPr>
          <p:nvPr>
            <p:ph idx="1"/>
          </p:nvPr>
        </p:nvSpPr>
        <p:spPr>
          <a:xfrm>
            <a:off x="457200" y="1440000"/>
            <a:ext cx="8229600" cy="4717913"/>
          </a:xfrm>
        </p:spPr>
        <p:txBody>
          <a:bodyPr/>
          <a:lstStyle/>
          <a:p>
            <a:pPr marL="171450" indent="-171450">
              <a:buFont typeface="Arial" panose="020B0604020202020204" pitchFamily="34" charset="0"/>
              <a:buChar char="•"/>
            </a:pPr>
            <a:r>
              <a:rPr lang="de-DE" sz="1200" dirty="0"/>
              <a:t>Anlage von zwei Hirschkäfermeilern innerhalb der CEF-Fläche (007_V) </a:t>
            </a:r>
          </a:p>
          <a:p>
            <a:pPr marL="171450" indent="-171450">
              <a:buFont typeface="Arial" panose="020B0604020202020204" pitchFamily="34" charset="0"/>
              <a:buChar char="•"/>
            </a:pPr>
            <a:r>
              <a:rPr lang="de-DE" sz="1200" dirty="0"/>
              <a:t>Erhalt der Waldbestände auf Flurstück-Nr. 2159 (Gemarkung Beimerstetten 8225), insbesondere der </a:t>
            </a:r>
            <a:r>
              <a:rPr lang="de-DE" sz="1200" dirty="0" err="1"/>
              <a:t>Habitatbäume</a:t>
            </a:r>
            <a:r>
              <a:rPr lang="de-DE" sz="1200" dirty="0"/>
              <a:t>, im Randbereich der CEF-Maßnahmenflächen als Rückzugsraum vor allem für Vögel, Haselmaus und Fledermäuse (008_V). CEF-Maßnahmen: </a:t>
            </a:r>
          </a:p>
          <a:p>
            <a:pPr marL="171450" indent="-171450">
              <a:buFont typeface="Arial" panose="020B0604020202020204" pitchFamily="34" charset="0"/>
              <a:buChar char="•"/>
            </a:pPr>
            <a:r>
              <a:rPr lang="de-DE" sz="1200" dirty="0"/>
              <a:t>Für Brutvögel und Haselmaus ist auf einer Fläche von rund 29.000 m² ein Ersatzlebensraum durch Anpflanzung von Laubgehölzen (Waldumbau) sowie Anlage einer Hecke und eines Waldsaumes aus frucht- und nussreichen Sträuchern zu schaffen, spätestens ein Jahr vor Beginn der vorhabenbedingten Gehölzbeseitigungen (010_CEF) - auf der östlichen Bahnböschung sind 12 Höhlenbrutkästen mit einer Fluglochweite von 32 mm für den Feldsperling anzubringen (011_CEF)</a:t>
            </a:r>
          </a:p>
          <a:p>
            <a:pPr marL="171450" indent="-171450">
              <a:buFont typeface="Arial" panose="020B0604020202020204" pitchFamily="34" charset="0"/>
              <a:buChar char="•"/>
            </a:pPr>
            <a:r>
              <a:rPr lang="de-DE" sz="1200" dirty="0"/>
              <a:t>Anlage einer Ackerbrache (150 x 10 m) und Schaffung von 16 Lerchenfenstern (jeweils 20 m²) als Ersatz für den dauerhaften Verlust von vier Feldlerchen-Brutrevieren (012_CEF) </a:t>
            </a:r>
          </a:p>
          <a:p>
            <a:pPr marL="171450" indent="-171450">
              <a:buFont typeface="Arial" panose="020B0604020202020204" pitchFamily="34" charset="0"/>
              <a:buChar char="•"/>
            </a:pPr>
            <a:r>
              <a:rPr lang="de-DE" sz="1200" dirty="0"/>
              <a:t>Für die Zauneidechsen ist eine CEF-Fläche im Bereich des Waldgebietes durch Freistellen sowie das Aufschichten von Holzhaufen, die Anlage von Winterquartieren und Sandlinsen zur Fortpflanzung aufzuwerten; die Fläche ist für 10 Jahre zweimal jährlich durch Mahd zu pflegen (013_CEF) </a:t>
            </a:r>
          </a:p>
          <a:p>
            <a:pPr marL="171450" indent="-171450">
              <a:buFont typeface="Arial" panose="020B0604020202020204" pitchFamily="34" charset="0"/>
              <a:buChar char="•"/>
            </a:pPr>
            <a:r>
              <a:rPr lang="de-DE" sz="1200" dirty="0"/>
              <a:t>Südlich des Moduls werden weitere Strukturen, wie Asthaufen und Sandlinsen, für die Zauneidechse angelegt (014_CEF) </a:t>
            </a:r>
          </a:p>
          <a:p>
            <a:pPr marL="171450" indent="-171450">
              <a:buFont typeface="Arial" panose="020B0604020202020204" pitchFamily="34" charset="0"/>
              <a:buChar char="•"/>
            </a:pPr>
            <a:r>
              <a:rPr lang="de-DE" sz="1200" dirty="0"/>
              <a:t>Auf der östlichen Bahnböschung ist eine Leitstruktur für Fledermäuse in Form einer Strauchreihe anzupflanzen (015_CEF) </a:t>
            </a:r>
          </a:p>
          <a:p>
            <a:pPr marL="171450" indent="-171450">
              <a:buFont typeface="Arial" panose="020B0604020202020204" pitchFamily="34" charset="0"/>
              <a:buChar char="•"/>
            </a:pPr>
            <a:r>
              <a:rPr lang="de-DE" sz="1200" dirty="0"/>
              <a:t>Für die Fledermäuse sind 12 künstliche Spaltenquartiere am Waldrand in alten Bäumen anzubringen (016_CEF) </a:t>
            </a:r>
          </a:p>
          <a:p>
            <a:pPr marL="171450" indent="-171450">
              <a:buFont typeface="Arial" panose="020B0604020202020204" pitchFamily="34" charset="0"/>
              <a:buChar char="•"/>
            </a:pPr>
            <a:endParaRPr lang="de-DE" sz="1200" dirty="0"/>
          </a:p>
        </p:txBody>
      </p:sp>
      <p:sp>
        <p:nvSpPr>
          <p:cNvPr id="4" name="Datumsplatzhalter 3">
            <a:extLst>
              <a:ext uri="{FF2B5EF4-FFF2-40B4-BE49-F238E27FC236}">
                <a16:creationId xmlns:a16="http://schemas.microsoft.com/office/drawing/2014/main" id="{F8FBB11B-F5E9-43DA-B0C1-4EEBCD7FD9AA}"/>
              </a:ext>
            </a:extLst>
          </p:cNvPr>
          <p:cNvSpPr>
            <a:spLocks noGrp="1"/>
          </p:cNvSpPr>
          <p:nvPr>
            <p:ph type="dt" sz="half" idx="10"/>
          </p:nvPr>
        </p:nvSpPr>
        <p:spPr/>
        <p:txBody>
          <a:bodyPr/>
          <a:lstStyle/>
          <a:p>
            <a:fld id="{7FBE7F6C-1C55-441E-9E57-1242B650FA4F}" type="datetime1">
              <a:rPr lang="de-DE" smtClean="0"/>
              <a:t>06.03.2022</a:t>
            </a:fld>
            <a:endParaRPr lang="de-DE"/>
          </a:p>
        </p:txBody>
      </p:sp>
      <p:sp>
        <p:nvSpPr>
          <p:cNvPr id="5" name="Fußzeilenplatzhalter 4">
            <a:extLst>
              <a:ext uri="{FF2B5EF4-FFF2-40B4-BE49-F238E27FC236}">
                <a16:creationId xmlns:a16="http://schemas.microsoft.com/office/drawing/2014/main" id="{0897BA23-A580-47A4-A72C-EF34B461EBE1}"/>
              </a:ext>
            </a:extLst>
          </p:cNvPr>
          <p:cNvSpPr>
            <a:spLocks noGrp="1"/>
          </p:cNvSpPr>
          <p:nvPr>
            <p:ph type="ftr" sz="quarter" idx="11"/>
          </p:nvPr>
        </p:nvSpPr>
        <p:spPr/>
        <p:txBody>
          <a:bodyPr/>
          <a:lstStyle/>
          <a:p>
            <a:r>
              <a:rPr lang="de-DE" dirty="0"/>
              <a:t>Matthias Groß</a:t>
            </a:r>
          </a:p>
        </p:txBody>
      </p:sp>
      <p:sp>
        <p:nvSpPr>
          <p:cNvPr id="6" name="Textplatzhalter 5">
            <a:extLst>
              <a:ext uri="{FF2B5EF4-FFF2-40B4-BE49-F238E27FC236}">
                <a16:creationId xmlns:a16="http://schemas.microsoft.com/office/drawing/2014/main" id="{0A81657B-811D-4BEA-B43D-519A6FA961A5}"/>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597132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80D2E-3130-4B48-9120-498C127F60ED}"/>
              </a:ext>
            </a:extLst>
          </p:cNvPr>
          <p:cNvSpPr>
            <a:spLocks noGrp="1"/>
          </p:cNvSpPr>
          <p:nvPr>
            <p:ph type="title"/>
          </p:nvPr>
        </p:nvSpPr>
        <p:spPr>
          <a:xfrm>
            <a:off x="457200" y="239040"/>
            <a:ext cx="8229600" cy="741688"/>
          </a:xfrm>
        </p:spPr>
        <p:txBody>
          <a:bodyPr/>
          <a:lstStyle/>
          <a:p>
            <a:r>
              <a:rPr lang="de-DE" dirty="0"/>
              <a:t>Ausgleichsmaßnahmen (1)</a:t>
            </a:r>
          </a:p>
        </p:txBody>
      </p:sp>
      <p:sp>
        <p:nvSpPr>
          <p:cNvPr id="3" name="Inhaltsplatzhalter 2">
            <a:extLst>
              <a:ext uri="{FF2B5EF4-FFF2-40B4-BE49-F238E27FC236}">
                <a16:creationId xmlns:a16="http://schemas.microsoft.com/office/drawing/2014/main" id="{6FD0AE69-45C0-40F7-8E7C-9C4FF8315B4D}"/>
              </a:ext>
            </a:extLst>
          </p:cNvPr>
          <p:cNvSpPr>
            <a:spLocks noGrp="1"/>
          </p:cNvSpPr>
          <p:nvPr>
            <p:ph idx="1"/>
          </p:nvPr>
        </p:nvSpPr>
        <p:spPr>
          <a:xfrm>
            <a:off x="469709" y="1070043"/>
            <a:ext cx="8229600" cy="4717913"/>
          </a:xfrm>
        </p:spPr>
        <p:txBody>
          <a:bodyPr/>
          <a:lstStyle/>
          <a:p>
            <a:pPr marL="171450" indent="-171450">
              <a:buFont typeface="Arial" panose="020B0604020202020204" pitchFamily="34" charset="0"/>
              <a:buChar char="•"/>
            </a:pPr>
            <a:r>
              <a:rPr lang="de-DE" sz="1100" dirty="0"/>
              <a:t>Rekultivierung und Tiefenlockerung der baubedingt beanspruchten Böden (017_A) </a:t>
            </a:r>
          </a:p>
          <a:p>
            <a:pPr marL="171450" indent="-171450">
              <a:buFont typeface="Arial" panose="020B0604020202020204" pitchFamily="34" charset="0"/>
              <a:buChar char="•"/>
            </a:pPr>
            <a:r>
              <a:rPr lang="de-DE" sz="1100" dirty="0"/>
              <a:t>Rekultivierung und natürliche Sukzession auf Flächen mit </a:t>
            </a:r>
            <a:r>
              <a:rPr lang="de-DE" sz="1100" dirty="0" err="1"/>
              <a:t>Ruderalvegetation</a:t>
            </a:r>
            <a:r>
              <a:rPr lang="de-DE" sz="1100" dirty="0"/>
              <a:t> (017_A) </a:t>
            </a:r>
          </a:p>
          <a:p>
            <a:pPr marL="171450" indent="-171450">
              <a:buFont typeface="Arial" panose="020B0604020202020204" pitchFamily="34" charset="0"/>
              <a:buChar char="•"/>
            </a:pPr>
            <a:r>
              <a:rPr lang="de-DE" sz="1100" dirty="0"/>
              <a:t>Wiederherstellung der beanspruchten Ackerflächen und unbefestigten Wege (017_A) </a:t>
            </a:r>
          </a:p>
          <a:p>
            <a:pPr marL="171450" indent="-171450">
              <a:buFont typeface="Arial" panose="020B0604020202020204" pitchFamily="34" charset="0"/>
              <a:buChar char="•"/>
            </a:pPr>
            <a:r>
              <a:rPr lang="de-DE" sz="1100" dirty="0"/>
              <a:t>Ansaat mit einer autochthonen und standortgerechten Gras-/Kräutermischung zur Entwicklung von Magerwiesen; Pflege durch zweischürige Mahd (018_A) </a:t>
            </a:r>
          </a:p>
          <a:p>
            <a:pPr marL="171450" indent="-171450">
              <a:buFont typeface="Arial" panose="020B0604020202020204" pitchFamily="34" charset="0"/>
              <a:buChar char="•"/>
            </a:pPr>
            <a:r>
              <a:rPr lang="de-DE" sz="1100" dirty="0"/>
              <a:t>Ansaat mit einer autochthonen und standortgerechten Gras-/Kräutermischung zur Entwicklung von Rasenflächen; Pflege durch regelmäßige Mahd (019_A) </a:t>
            </a:r>
          </a:p>
          <a:p>
            <a:pPr marL="171450" indent="-171450">
              <a:buFont typeface="Arial" panose="020B0604020202020204" pitchFamily="34" charset="0"/>
              <a:buChar char="•"/>
            </a:pPr>
            <a:r>
              <a:rPr lang="de-DE" sz="1100" dirty="0"/>
              <a:t>Zulassen von natürlicher Sukzession im Saumbereich angepflanzter Hecken (020_A) -</a:t>
            </a:r>
          </a:p>
          <a:p>
            <a:pPr marL="171450" indent="-171450">
              <a:buFont typeface="Arial" panose="020B0604020202020204" pitchFamily="34" charset="0"/>
              <a:buChar char="•"/>
            </a:pPr>
            <a:r>
              <a:rPr lang="de-DE" sz="1100" dirty="0"/>
              <a:t>Begrünung von Gräben, Böschungen und Banketten durch Ansaat mit einer autochthonen Rasenmischung, anschließend Zulassen der natürlichen Sukzession; Rückschnitt einmal jährlich im Herbst (021_A) </a:t>
            </a:r>
          </a:p>
          <a:p>
            <a:pPr marL="171450" indent="-171450">
              <a:buFont typeface="Arial" panose="020B0604020202020204" pitchFamily="34" charset="0"/>
              <a:buChar char="•"/>
            </a:pPr>
            <a:r>
              <a:rPr lang="de-DE" sz="1100" dirty="0"/>
              <a:t>Neuanpflanzung mit standortgerechten gebietsheimischen Baum- und Straucharten zur Entwicklung von Feldgehölzen (022_A) </a:t>
            </a:r>
          </a:p>
          <a:p>
            <a:pPr marL="171450" indent="-171450">
              <a:buFont typeface="Arial" panose="020B0604020202020204" pitchFamily="34" charset="0"/>
              <a:buChar char="•"/>
            </a:pPr>
            <a:r>
              <a:rPr lang="de-DE" sz="1100" dirty="0"/>
              <a:t>Neuanpflanzung mit standortgerechten gebietsheimischen Straucharten zur Entwicklung von Feldhecken und Gebüschen (023_A) </a:t>
            </a:r>
          </a:p>
          <a:p>
            <a:pPr marL="171450" indent="-171450">
              <a:buFont typeface="Arial" panose="020B0604020202020204" pitchFamily="34" charset="0"/>
              <a:buChar char="•"/>
            </a:pPr>
            <a:r>
              <a:rPr lang="de-DE" sz="1100" dirty="0"/>
              <a:t>Neuanpflanzung von Einzelbäumen und Baumgruppen mit standortgerechten gebietsheimischen Arten auf Wiesen-/Rasenflächen (024_A) </a:t>
            </a:r>
          </a:p>
          <a:p>
            <a:pPr marL="171450" indent="-171450">
              <a:buFont typeface="Arial" panose="020B0604020202020204" pitchFamily="34" charset="0"/>
              <a:buChar char="•"/>
            </a:pPr>
            <a:endParaRPr lang="de-DE" sz="1100" dirty="0"/>
          </a:p>
        </p:txBody>
      </p:sp>
      <p:sp>
        <p:nvSpPr>
          <p:cNvPr id="4" name="Datumsplatzhalter 3">
            <a:extLst>
              <a:ext uri="{FF2B5EF4-FFF2-40B4-BE49-F238E27FC236}">
                <a16:creationId xmlns:a16="http://schemas.microsoft.com/office/drawing/2014/main" id="{F8FBB11B-F5E9-43DA-B0C1-4EEBCD7FD9AA}"/>
              </a:ext>
            </a:extLst>
          </p:cNvPr>
          <p:cNvSpPr>
            <a:spLocks noGrp="1"/>
          </p:cNvSpPr>
          <p:nvPr>
            <p:ph type="dt" sz="half" idx="10"/>
          </p:nvPr>
        </p:nvSpPr>
        <p:spPr/>
        <p:txBody>
          <a:bodyPr/>
          <a:lstStyle/>
          <a:p>
            <a:fld id="{7FBE7F6C-1C55-441E-9E57-1242B650FA4F}" type="datetime1">
              <a:rPr lang="de-DE" smtClean="0"/>
              <a:t>06.03.2022</a:t>
            </a:fld>
            <a:endParaRPr lang="de-DE"/>
          </a:p>
        </p:txBody>
      </p:sp>
      <p:sp>
        <p:nvSpPr>
          <p:cNvPr id="5" name="Fußzeilenplatzhalter 4">
            <a:extLst>
              <a:ext uri="{FF2B5EF4-FFF2-40B4-BE49-F238E27FC236}">
                <a16:creationId xmlns:a16="http://schemas.microsoft.com/office/drawing/2014/main" id="{0897BA23-A580-47A4-A72C-EF34B461EBE1}"/>
              </a:ext>
            </a:extLst>
          </p:cNvPr>
          <p:cNvSpPr>
            <a:spLocks noGrp="1"/>
          </p:cNvSpPr>
          <p:nvPr>
            <p:ph type="ftr" sz="quarter" idx="11"/>
          </p:nvPr>
        </p:nvSpPr>
        <p:spPr/>
        <p:txBody>
          <a:bodyPr/>
          <a:lstStyle/>
          <a:p>
            <a:r>
              <a:rPr lang="de-DE" dirty="0"/>
              <a:t>Matthias Groß</a:t>
            </a:r>
          </a:p>
        </p:txBody>
      </p:sp>
      <p:sp>
        <p:nvSpPr>
          <p:cNvPr id="6" name="Textplatzhalter 5">
            <a:extLst>
              <a:ext uri="{FF2B5EF4-FFF2-40B4-BE49-F238E27FC236}">
                <a16:creationId xmlns:a16="http://schemas.microsoft.com/office/drawing/2014/main" id="{0A81657B-811D-4BEA-B43D-519A6FA961A5}"/>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4055388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3C80D2E-3130-4B48-9120-498C127F60ED}"/>
              </a:ext>
            </a:extLst>
          </p:cNvPr>
          <p:cNvSpPr>
            <a:spLocks noGrp="1"/>
          </p:cNvSpPr>
          <p:nvPr>
            <p:ph type="title"/>
          </p:nvPr>
        </p:nvSpPr>
        <p:spPr>
          <a:xfrm>
            <a:off x="457200" y="239040"/>
            <a:ext cx="8229600" cy="741688"/>
          </a:xfrm>
        </p:spPr>
        <p:txBody>
          <a:bodyPr/>
          <a:lstStyle/>
          <a:p>
            <a:r>
              <a:rPr lang="de-DE" dirty="0"/>
              <a:t>Ausgleichsmaßnahmen (2)</a:t>
            </a:r>
          </a:p>
        </p:txBody>
      </p:sp>
      <p:sp>
        <p:nvSpPr>
          <p:cNvPr id="3" name="Inhaltsplatzhalter 2">
            <a:extLst>
              <a:ext uri="{FF2B5EF4-FFF2-40B4-BE49-F238E27FC236}">
                <a16:creationId xmlns:a16="http://schemas.microsoft.com/office/drawing/2014/main" id="{6FD0AE69-45C0-40F7-8E7C-9C4FF8315B4D}"/>
              </a:ext>
            </a:extLst>
          </p:cNvPr>
          <p:cNvSpPr>
            <a:spLocks noGrp="1"/>
          </p:cNvSpPr>
          <p:nvPr>
            <p:ph idx="1"/>
          </p:nvPr>
        </p:nvSpPr>
        <p:spPr>
          <a:xfrm>
            <a:off x="469709" y="1070043"/>
            <a:ext cx="8229600" cy="4717913"/>
          </a:xfrm>
        </p:spPr>
        <p:txBody>
          <a:bodyPr/>
          <a:lstStyle/>
          <a:p>
            <a:pPr marL="171450" indent="-171450">
              <a:buFont typeface="Arial" panose="020B0604020202020204" pitchFamily="34" charset="0"/>
              <a:buChar char="•"/>
            </a:pPr>
            <a:r>
              <a:rPr lang="de-DE" sz="1200" dirty="0"/>
              <a:t>Neuaufforstung eines naturnahen Waldbestandes durch Initialpflanzung mit gebietsheimischen Laubbaumarten am Rand des bestehenden Waldgebietes (025_A) </a:t>
            </a:r>
          </a:p>
          <a:p>
            <a:pPr marL="171450" indent="-171450">
              <a:buFont typeface="Arial" panose="020B0604020202020204" pitchFamily="34" charset="0"/>
              <a:buChar char="•"/>
            </a:pPr>
            <a:r>
              <a:rPr lang="de-DE" sz="1200" dirty="0"/>
              <a:t>Entwicklung/Erhalt eines Sukzessionswaldes aus Laubbäumen auf der Restfläche zwischen Modul 1 und Anbindung des neuen Moduls (026_A) </a:t>
            </a:r>
          </a:p>
          <a:p>
            <a:pPr marL="171450" indent="-171450">
              <a:buFont typeface="Arial" panose="020B0604020202020204" pitchFamily="34" charset="0"/>
              <a:buChar char="•"/>
            </a:pPr>
            <a:r>
              <a:rPr lang="de-DE" sz="1200" dirty="0"/>
              <a:t>Auf den neu angelegten Bahnböschungen im Waldbereich sollen sich durch natürliche Sukzession Gebüsche entwickeln (027_A) </a:t>
            </a:r>
          </a:p>
          <a:p>
            <a:pPr marL="171450" indent="-171450">
              <a:buFont typeface="Arial" panose="020B0604020202020204" pitchFamily="34" charset="0"/>
              <a:buChar char="•"/>
            </a:pPr>
            <a:r>
              <a:rPr lang="de-DE" sz="1200" dirty="0"/>
              <a:t>Entsiegelung von (teil-)versiegelten Verkehrsflächen der bestehenden Umschlaganlage durch Entfernen der künstlichen Deckschicht, Tiefenlockerung, Aufbringen von Oberbodenmaterial und Begrünung (028_A) </a:t>
            </a:r>
          </a:p>
          <a:p>
            <a:pPr marL="171450" indent="-171450">
              <a:buFont typeface="Arial" panose="020B0604020202020204" pitchFamily="34" charset="0"/>
              <a:buChar char="•"/>
            </a:pPr>
            <a:r>
              <a:rPr lang="de-DE" sz="1200" dirty="0"/>
              <a:t>Entwicklung der CEF-Flächen zu naturnahen Laubwaldbeständen durch natürliche Sukzession und Anpflanzungen gebietsheimscher Laubbaumarten (029_A) </a:t>
            </a:r>
          </a:p>
          <a:p>
            <a:pPr marL="171450" indent="-171450">
              <a:buFont typeface="Arial" panose="020B0604020202020204" pitchFamily="34" charset="0"/>
              <a:buChar char="•"/>
            </a:pPr>
            <a:r>
              <a:rPr lang="de-DE" sz="1200" dirty="0"/>
              <a:t>Neuaufforstung von Buchenwald mit strukturreichem Waldrand durch eine Anpflanzung mit gebietsheimischen standortgerechten Baum- und Straucharten auf artenarmen Wiesenflächen im LSG Jungingen ca. 2 km südöstlich des Vorhabenbereichs bei Ulm-Jungingen (030_A) </a:t>
            </a:r>
          </a:p>
          <a:p>
            <a:pPr marL="171450" indent="-171450">
              <a:buFont typeface="Arial" panose="020B0604020202020204" pitchFamily="34" charset="0"/>
              <a:buChar char="•"/>
            </a:pPr>
            <a:r>
              <a:rPr lang="de-DE" sz="1200" dirty="0"/>
              <a:t>Waldumbau eines Nadelbaumbestandes in standortgerechten Buchenwald im LSG Ofenloch - Hagener Tobel (Gemeinde Bernstadt) ca. 4 km nordöstlich des Vorhabenbereiches (031_A)</a:t>
            </a:r>
          </a:p>
          <a:p>
            <a:pPr marL="171450" indent="-171450">
              <a:buFont typeface="Arial" panose="020B0604020202020204" pitchFamily="34" charset="0"/>
              <a:buChar char="•"/>
            </a:pPr>
            <a:endParaRPr lang="de-DE" sz="1200" dirty="0"/>
          </a:p>
        </p:txBody>
      </p:sp>
      <p:sp>
        <p:nvSpPr>
          <p:cNvPr id="4" name="Datumsplatzhalter 3">
            <a:extLst>
              <a:ext uri="{FF2B5EF4-FFF2-40B4-BE49-F238E27FC236}">
                <a16:creationId xmlns:a16="http://schemas.microsoft.com/office/drawing/2014/main" id="{F8FBB11B-F5E9-43DA-B0C1-4EEBCD7FD9AA}"/>
              </a:ext>
            </a:extLst>
          </p:cNvPr>
          <p:cNvSpPr>
            <a:spLocks noGrp="1"/>
          </p:cNvSpPr>
          <p:nvPr>
            <p:ph type="dt" sz="half" idx="10"/>
          </p:nvPr>
        </p:nvSpPr>
        <p:spPr/>
        <p:txBody>
          <a:bodyPr/>
          <a:lstStyle/>
          <a:p>
            <a:fld id="{7FBE7F6C-1C55-441E-9E57-1242B650FA4F}" type="datetime1">
              <a:rPr lang="de-DE" smtClean="0"/>
              <a:t>06.03.2022</a:t>
            </a:fld>
            <a:endParaRPr lang="de-DE"/>
          </a:p>
        </p:txBody>
      </p:sp>
      <p:sp>
        <p:nvSpPr>
          <p:cNvPr id="5" name="Fußzeilenplatzhalter 4">
            <a:extLst>
              <a:ext uri="{FF2B5EF4-FFF2-40B4-BE49-F238E27FC236}">
                <a16:creationId xmlns:a16="http://schemas.microsoft.com/office/drawing/2014/main" id="{0897BA23-A580-47A4-A72C-EF34B461EBE1}"/>
              </a:ext>
            </a:extLst>
          </p:cNvPr>
          <p:cNvSpPr>
            <a:spLocks noGrp="1"/>
          </p:cNvSpPr>
          <p:nvPr>
            <p:ph type="ftr" sz="quarter" idx="11"/>
          </p:nvPr>
        </p:nvSpPr>
        <p:spPr/>
        <p:txBody>
          <a:bodyPr/>
          <a:lstStyle/>
          <a:p>
            <a:r>
              <a:rPr lang="de-DE" dirty="0"/>
              <a:t>Matthias Groß</a:t>
            </a:r>
          </a:p>
        </p:txBody>
      </p:sp>
      <p:sp>
        <p:nvSpPr>
          <p:cNvPr id="6" name="Textplatzhalter 5">
            <a:extLst>
              <a:ext uri="{FF2B5EF4-FFF2-40B4-BE49-F238E27FC236}">
                <a16:creationId xmlns:a16="http://schemas.microsoft.com/office/drawing/2014/main" id="{0A81657B-811D-4BEA-B43D-519A6FA961A5}"/>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7463798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AC0D8F-E4D6-40B4-9932-A2B7C6B5C49C}"/>
              </a:ext>
            </a:extLst>
          </p:cNvPr>
          <p:cNvSpPr>
            <a:spLocks noGrp="1"/>
          </p:cNvSpPr>
          <p:nvPr>
            <p:ph type="title"/>
          </p:nvPr>
        </p:nvSpPr>
        <p:spPr>
          <a:xfrm>
            <a:off x="457200" y="57600"/>
            <a:ext cx="8229600" cy="635096"/>
          </a:xfrm>
        </p:spPr>
        <p:txBody>
          <a:bodyPr/>
          <a:lstStyle/>
          <a:p>
            <a:r>
              <a:rPr lang="de-DE" dirty="0"/>
              <a:t>Übersichtsplan</a:t>
            </a:r>
          </a:p>
        </p:txBody>
      </p:sp>
      <p:sp>
        <p:nvSpPr>
          <p:cNvPr id="4" name="Datumsplatzhalter 3">
            <a:extLst>
              <a:ext uri="{FF2B5EF4-FFF2-40B4-BE49-F238E27FC236}">
                <a16:creationId xmlns:a16="http://schemas.microsoft.com/office/drawing/2014/main" id="{A207416D-3F63-42C1-B4AC-F49626D50EC1}"/>
              </a:ext>
            </a:extLst>
          </p:cNvPr>
          <p:cNvSpPr>
            <a:spLocks noGrp="1"/>
          </p:cNvSpPr>
          <p:nvPr>
            <p:ph type="dt" sz="half" idx="10"/>
          </p:nvPr>
        </p:nvSpPr>
        <p:spPr/>
        <p:txBody>
          <a:bodyPr/>
          <a:lstStyle/>
          <a:p>
            <a:fld id="{7FBE7F6C-1C55-441E-9E57-1242B650FA4F}" type="datetime1">
              <a:rPr lang="de-DE" smtClean="0"/>
              <a:t>06.03.2022</a:t>
            </a:fld>
            <a:endParaRPr lang="de-DE"/>
          </a:p>
        </p:txBody>
      </p:sp>
      <p:sp>
        <p:nvSpPr>
          <p:cNvPr id="5" name="Fußzeilenplatzhalter 4">
            <a:extLst>
              <a:ext uri="{FF2B5EF4-FFF2-40B4-BE49-F238E27FC236}">
                <a16:creationId xmlns:a16="http://schemas.microsoft.com/office/drawing/2014/main" id="{AB683541-CFA2-4FD0-A64A-F4E619C04D38}"/>
              </a:ext>
            </a:extLst>
          </p:cNvPr>
          <p:cNvSpPr>
            <a:spLocks noGrp="1"/>
          </p:cNvSpPr>
          <p:nvPr>
            <p:ph type="ftr" sz="quarter" idx="11"/>
          </p:nvPr>
        </p:nvSpPr>
        <p:spPr/>
        <p:txBody>
          <a:bodyPr/>
          <a:lstStyle/>
          <a:p>
            <a:r>
              <a:rPr lang="de-DE" dirty="0"/>
              <a:t>Matthias Groß</a:t>
            </a:r>
          </a:p>
        </p:txBody>
      </p:sp>
      <p:sp>
        <p:nvSpPr>
          <p:cNvPr id="6" name="Textplatzhalter 5">
            <a:extLst>
              <a:ext uri="{FF2B5EF4-FFF2-40B4-BE49-F238E27FC236}">
                <a16:creationId xmlns:a16="http://schemas.microsoft.com/office/drawing/2014/main" id="{D7F2AFEE-3302-4C17-9E1B-D1AFE1C1F964}"/>
              </a:ext>
            </a:extLst>
          </p:cNvPr>
          <p:cNvSpPr>
            <a:spLocks noGrp="1"/>
          </p:cNvSpPr>
          <p:nvPr>
            <p:ph type="body" sz="quarter" idx="13"/>
          </p:nvPr>
        </p:nvSpPr>
        <p:spPr/>
        <p:txBody>
          <a:bodyPr/>
          <a:lstStyle/>
          <a:p>
            <a:endParaRPr lang="de-DE"/>
          </a:p>
        </p:txBody>
      </p:sp>
      <p:pic>
        <p:nvPicPr>
          <p:cNvPr id="7" name="Grafik 6">
            <a:extLst>
              <a:ext uri="{FF2B5EF4-FFF2-40B4-BE49-F238E27FC236}">
                <a16:creationId xmlns:a16="http://schemas.microsoft.com/office/drawing/2014/main" id="{6C93429A-37D0-43E6-A6B9-CDCB68EE09DF}"/>
              </a:ext>
            </a:extLst>
          </p:cNvPr>
          <p:cNvPicPr>
            <a:picLocks noChangeAspect="1"/>
          </p:cNvPicPr>
          <p:nvPr/>
        </p:nvPicPr>
        <p:blipFill>
          <a:blip r:embed="rId2"/>
          <a:stretch>
            <a:fillRect/>
          </a:stretch>
        </p:blipFill>
        <p:spPr>
          <a:xfrm>
            <a:off x="457199" y="188640"/>
            <a:ext cx="8366321" cy="3132774"/>
          </a:xfrm>
          <a:prstGeom prst="rect">
            <a:avLst/>
          </a:prstGeom>
        </p:spPr>
      </p:pic>
      <p:pic>
        <p:nvPicPr>
          <p:cNvPr id="8" name="Grafik 7" descr="Ein Bild, das Text enthält.&#10;&#10;Automatisch generierte Beschreibung">
            <a:extLst>
              <a:ext uri="{FF2B5EF4-FFF2-40B4-BE49-F238E27FC236}">
                <a16:creationId xmlns:a16="http://schemas.microsoft.com/office/drawing/2014/main" id="{280012E0-AD92-4581-9B34-4D1434C5563A}"/>
              </a:ext>
            </a:extLst>
          </p:cNvPr>
          <p:cNvPicPr>
            <a:picLocks noChangeAspect="1"/>
          </p:cNvPicPr>
          <p:nvPr/>
        </p:nvPicPr>
        <p:blipFill>
          <a:blip r:embed="rId3"/>
          <a:stretch>
            <a:fillRect/>
          </a:stretch>
        </p:blipFill>
        <p:spPr>
          <a:xfrm>
            <a:off x="433743" y="3365860"/>
            <a:ext cx="8389778" cy="3172019"/>
          </a:xfrm>
          <a:prstGeom prst="rect">
            <a:avLst/>
          </a:prstGeom>
        </p:spPr>
      </p:pic>
    </p:spTree>
    <p:extLst>
      <p:ext uri="{BB962C8B-B14F-4D97-AF65-F5344CB8AC3E}">
        <p14:creationId xmlns:p14="http://schemas.microsoft.com/office/powerpoint/2010/main" val="16141169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ADA0-F1A3-4D41-AF2B-5A34FC02A981}"/>
              </a:ext>
            </a:extLst>
          </p:cNvPr>
          <p:cNvSpPr>
            <a:spLocks noGrp="1"/>
          </p:cNvSpPr>
          <p:nvPr>
            <p:ph type="title"/>
          </p:nvPr>
        </p:nvSpPr>
        <p:spPr>
          <a:xfrm>
            <a:off x="457200" y="-290513"/>
            <a:ext cx="8229600" cy="990600"/>
          </a:xfrm>
        </p:spPr>
        <p:txBody>
          <a:bodyPr/>
          <a:lstStyle/>
          <a:p>
            <a:r>
              <a:rPr lang="de-DE" dirty="0"/>
              <a:t>Ergebnisse der </a:t>
            </a:r>
            <a:r>
              <a:rPr lang="de-DE" dirty="0" err="1"/>
              <a:t>sAP</a:t>
            </a:r>
            <a:r>
              <a:rPr lang="de-DE" dirty="0"/>
              <a:t> und der UVP</a:t>
            </a:r>
          </a:p>
        </p:txBody>
      </p:sp>
      <p:sp>
        <p:nvSpPr>
          <p:cNvPr id="3" name="Inhaltsplatzhalter 2">
            <a:extLst>
              <a:ext uri="{FF2B5EF4-FFF2-40B4-BE49-F238E27FC236}">
                <a16:creationId xmlns:a16="http://schemas.microsoft.com/office/drawing/2014/main" id="{FA8968E7-79BA-478D-B5F2-1585EF7A43BE}"/>
              </a:ext>
            </a:extLst>
          </p:cNvPr>
          <p:cNvSpPr>
            <a:spLocks noGrp="1"/>
          </p:cNvSpPr>
          <p:nvPr>
            <p:ph idx="1"/>
          </p:nvPr>
        </p:nvSpPr>
        <p:spPr>
          <a:xfrm>
            <a:off x="457200" y="836712"/>
            <a:ext cx="8229600" cy="4717913"/>
          </a:xfrm>
        </p:spPr>
        <p:txBody>
          <a:bodyPr/>
          <a:lstStyle/>
          <a:p>
            <a:r>
              <a:rPr lang="de-DE" sz="1600" dirty="0"/>
              <a:t>Untersucht wurde auf das Vorkommen von</a:t>
            </a:r>
          </a:p>
          <a:p>
            <a:pPr marL="342900" indent="-342900">
              <a:buFont typeface="Arial" panose="020B0604020202020204" pitchFamily="34" charset="0"/>
              <a:buChar char="•"/>
            </a:pPr>
            <a:r>
              <a:rPr lang="de-DE" sz="1600" dirty="0"/>
              <a:t>Amphibien (nicht vorhanden)</a:t>
            </a:r>
          </a:p>
          <a:p>
            <a:pPr marL="342900" indent="-342900">
              <a:buFont typeface="Arial" panose="020B0604020202020204" pitchFamily="34" charset="0"/>
              <a:buChar char="•"/>
            </a:pPr>
            <a:r>
              <a:rPr lang="de-DE" sz="1600" dirty="0"/>
              <a:t>Reptilien (große Zauneidechsenpopulation an den Gleisen)</a:t>
            </a:r>
          </a:p>
          <a:p>
            <a:pPr marL="342900" indent="-342900">
              <a:buFont typeface="Arial" panose="020B0604020202020204" pitchFamily="34" charset="0"/>
              <a:buChar char="•"/>
            </a:pPr>
            <a:r>
              <a:rPr lang="de-DE" sz="1600" dirty="0"/>
              <a:t>Bilche (Haselmäuse sind vorhanden)</a:t>
            </a:r>
          </a:p>
          <a:p>
            <a:pPr marL="342900" indent="-342900">
              <a:buFont typeface="Arial" panose="020B0604020202020204" pitchFamily="34" charset="0"/>
              <a:buChar char="•"/>
            </a:pPr>
            <a:r>
              <a:rPr lang="de-DE" sz="1600" dirty="0"/>
              <a:t>Fledermäuse (mehrere Arten)</a:t>
            </a:r>
          </a:p>
          <a:p>
            <a:pPr marL="342900" indent="-342900">
              <a:buFont typeface="Arial" panose="020B0604020202020204" pitchFamily="34" charset="0"/>
              <a:buChar char="•"/>
            </a:pPr>
            <a:r>
              <a:rPr lang="de-DE" sz="1600" dirty="0"/>
              <a:t>Heuschrecken und Tagfalter (diverse)</a:t>
            </a:r>
          </a:p>
          <a:p>
            <a:pPr marL="342900" indent="-342900">
              <a:buFont typeface="Arial" panose="020B0604020202020204" pitchFamily="34" charset="0"/>
              <a:buChar char="•"/>
            </a:pPr>
            <a:r>
              <a:rPr lang="de-DE" sz="1600" dirty="0" err="1"/>
              <a:t>Xylobionte</a:t>
            </a:r>
            <a:r>
              <a:rPr lang="de-DE" sz="1600" dirty="0"/>
              <a:t> Käfer (Hirschkäfer!) Extra Gutachten </a:t>
            </a:r>
          </a:p>
          <a:p>
            <a:pPr marL="342900" indent="-342900">
              <a:buFont typeface="Arial" panose="020B0604020202020204" pitchFamily="34" charset="0"/>
              <a:buChar char="•"/>
            </a:pPr>
            <a:r>
              <a:rPr lang="de-DE" sz="1600" dirty="0"/>
              <a:t>47 brütende Vogelarten, weitere 20 als Durchzügler</a:t>
            </a:r>
          </a:p>
          <a:p>
            <a:pPr marL="342900" indent="-342900">
              <a:buFont typeface="Arial" panose="020B0604020202020204" pitchFamily="34" charset="0"/>
              <a:buChar char="•"/>
            </a:pPr>
            <a:endParaRPr lang="de-DE" sz="1600" dirty="0"/>
          </a:p>
          <a:p>
            <a:r>
              <a:rPr lang="de-DE" sz="1600" dirty="0"/>
              <a:t>Der </a:t>
            </a:r>
            <a:r>
              <a:rPr lang="de-DE" sz="1600" dirty="0" err="1"/>
              <a:t>Füßleshau</a:t>
            </a:r>
            <a:r>
              <a:rPr lang="de-DE" sz="1600" dirty="0"/>
              <a:t> ist in seinem südlichen Teil (Stadt Ulm) LSG. Ansonsten gibt es, ausgenommen als Biotop geschützte Heckensäume an der Bahnlinie, keinen Schutzstatus. Der </a:t>
            </a:r>
            <a:r>
              <a:rPr lang="de-DE" sz="1600" dirty="0" err="1"/>
              <a:t>Füßleshau</a:t>
            </a:r>
            <a:r>
              <a:rPr lang="de-DE" sz="1600" dirty="0"/>
              <a:t> ist im Biotopverbund </a:t>
            </a:r>
            <a:r>
              <a:rPr lang="de-DE" sz="1600" dirty="0">
                <a:highlight>
                  <a:srgbClr val="FFFF00"/>
                </a:highlight>
              </a:rPr>
              <a:t>nicht </a:t>
            </a:r>
            <a:r>
              <a:rPr lang="de-DE" sz="1600" dirty="0"/>
              <a:t>integriert (von Straßen und Ackerflächen „umzingelt“). Biotopverbund ergibt sich erst wieder im Lonetal bzw. </a:t>
            </a:r>
            <a:r>
              <a:rPr lang="de-DE" sz="1600" dirty="0" err="1"/>
              <a:t>Äglishau</a:t>
            </a:r>
            <a:r>
              <a:rPr lang="de-DE" sz="1600" dirty="0"/>
              <a:t>/Ofenloch (Beimerstetten/Hörvelsingen = rd. 2 KM).</a:t>
            </a:r>
          </a:p>
          <a:p>
            <a:endParaRPr lang="de-DE" sz="1600" dirty="0"/>
          </a:p>
        </p:txBody>
      </p:sp>
      <p:sp>
        <p:nvSpPr>
          <p:cNvPr id="4" name="Datumsplatzhalter 3">
            <a:extLst>
              <a:ext uri="{FF2B5EF4-FFF2-40B4-BE49-F238E27FC236}">
                <a16:creationId xmlns:a16="http://schemas.microsoft.com/office/drawing/2014/main" id="{47B61253-4FC6-4995-A079-12E4BF52A60F}"/>
              </a:ext>
            </a:extLst>
          </p:cNvPr>
          <p:cNvSpPr>
            <a:spLocks noGrp="1"/>
          </p:cNvSpPr>
          <p:nvPr>
            <p:ph type="dt" sz="half" idx="10"/>
          </p:nvPr>
        </p:nvSpPr>
        <p:spPr/>
        <p:txBody>
          <a:bodyPr/>
          <a:lstStyle/>
          <a:p>
            <a:fld id="{7FBE7F6C-1C55-441E-9E57-1242B650FA4F}" type="datetime1">
              <a:rPr lang="de-DE" smtClean="0"/>
              <a:t>06.03.2022</a:t>
            </a:fld>
            <a:endParaRPr lang="de-DE"/>
          </a:p>
        </p:txBody>
      </p:sp>
      <p:sp>
        <p:nvSpPr>
          <p:cNvPr id="5" name="Fußzeilenplatzhalter 4">
            <a:extLst>
              <a:ext uri="{FF2B5EF4-FFF2-40B4-BE49-F238E27FC236}">
                <a16:creationId xmlns:a16="http://schemas.microsoft.com/office/drawing/2014/main" id="{7E4FCBEB-B47E-4EAE-B54B-079998077996}"/>
              </a:ext>
            </a:extLst>
          </p:cNvPr>
          <p:cNvSpPr>
            <a:spLocks noGrp="1"/>
          </p:cNvSpPr>
          <p:nvPr>
            <p:ph type="ftr" sz="quarter" idx="11"/>
          </p:nvPr>
        </p:nvSpPr>
        <p:spPr/>
        <p:txBody>
          <a:bodyPr/>
          <a:lstStyle/>
          <a:p>
            <a:r>
              <a:rPr lang="de-DE" dirty="0"/>
              <a:t>Matthias Groß</a:t>
            </a:r>
          </a:p>
        </p:txBody>
      </p:sp>
      <p:sp>
        <p:nvSpPr>
          <p:cNvPr id="6" name="Textplatzhalter 5">
            <a:extLst>
              <a:ext uri="{FF2B5EF4-FFF2-40B4-BE49-F238E27FC236}">
                <a16:creationId xmlns:a16="http://schemas.microsoft.com/office/drawing/2014/main" id="{675C7017-DC07-48C3-960D-3B84DFD09C1D}"/>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1179805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ADA0-F1A3-4D41-AF2B-5A34FC02A981}"/>
              </a:ext>
            </a:extLst>
          </p:cNvPr>
          <p:cNvSpPr>
            <a:spLocks noGrp="1"/>
          </p:cNvSpPr>
          <p:nvPr>
            <p:ph type="title"/>
          </p:nvPr>
        </p:nvSpPr>
        <p:spPr>
          <a:xfrm>
            <a:off x="457200" y="-290513"/>
            <a:ext cx="8229600" cy="990600"/>
          </a:xfrm>
        </p:spPr>
        <p:txBody>
          <a:bodyPr/>
          <a:lstStyle/>
          <a:p>
            <a:r>
              <a:rPr lang="de-DE" dirty="0"/>
              <a:t>Ergebnisse der </a:t>
            </a:r>
            <a:r>
              <a:rPr lang="de-DE" dirty="0" err="1"/>
              <a:t>sAP</a:t>
            </a:r>
            <a:r>
              <a:rPr lang="de-DE" dirty="0"/>
              <a:t> und der UVP</a:t>
            </a:r>
          </a:p>
        </p:txBody>
      </p:sp>
      <p:sp>
        <p:nvSpPr>
          <p:cNvPr id="3" name="Inhaltsplatzhalter 2">
            <a:extLst>
              <a:ext uri="{FF2B5EF4-FFF2-40B4-BE49-F238E27FC236}">
                <a16:creationId xmlns:a16="http://schemas.microsoft.com/office/drawing/2014/main" id="{FA8968E7-79BA-478D-B5F2-1585EF7A43BE}"/>
              </a:ext>
            </a:extLst>
          </p:cNvPr>
          <p:cNvSpPr>
            <a:spLocks noGrp="1"/>
          </p:cNvSpPr>
          <p:nvPr>
            <p:ph idx="1"/>
          </p:nvPr>
        </p:nvSpPr>
        <p:spPr>
          <a:xfrm>
            <a:off x="457200" y="836712"/>
            <a:ext cx="8229600" cy="4717913"/>
          </a:xfrm>
        </p:spPr>
        <p:txBody>
          <a:bodyPr/>
          <a:lstStyle/>
          <a:p>
            <a:r>
              <a:rPr lang="de-DE" sz="1400" dirty="0"/>
              <a:t>Vorkommende Vögel und CEF-Maßnahmen</a:t>
            </a:r>
          </a:p>
          <a:p>
            <a:pPr marL="342900" indent="-342900">
              <a:buFont typeface="Arial" panose="020B0604020202020204" pitchFamily="34" charset="0"/>
              <a:buChar char="•"/>
            </a:pPr>
            <a:r>
              <a:rPr lang="de-DE" sz="1400" dirty="0"/>
              <a:t>Div. Brutvögel der Feldgehölze an der Bahnlinie (Gehölze fallen weg!): 2 RP Neuntöter, 3 RP  Klappergrasmücke, 10 RP Goldammer, 1 RP Bluthänfling, 10 RP Feldsperlinge (brüten u.a. in Hohlräumen der Bahnmasten), Gelbspötter (1 RP), Grauschnäpper (1 RP) und Trauerschnäpper (1 RP), Dorngrasmücke, Heckenbraunelle, Girlitz usw. </a:t>
            </a:r>
          </a:p>
          <a:p>
            <a:pPr marL="342900" indent="-342900">
              <a:buFont typeface="Arial" panose="020B0604020202020204" pitchFamily="34" charset="0"/>
              <a:buChar char="•"/>
            </a:pPr>
            <a:r>
              <a:rPr lang="de-DE" sz="1400" dirty="0"/>
              <a:t>15 RP der Feldlerche (zwei Brutplätze direkt und zwei weitere indirekt (Kulissenwirkung) betroffen. </a:t>
            </a:r>
          </a:p>
          <a:p>
            <a:pPr marL="342900" indent="-342900">
              <a:buFont typeface="Arial" panose="020B0604020202020204" pitchFamily="34" charset="0"/>
              <a:buChar char="•"/>
            </a:pPr>
            <a:r>
              <a:rPr lang="de-DE" sz="1400" dirty="0"/>
              <a:t>1 RP Turmfalke, Mäusebussard und Sperber</a:t>
            </a:r>
          </a:p>
          <a:p>
            <a:pPr marL="342900" indent="-342900">
              <a:buFont typeface="Arial" panose="020B0604020202020204" pitchFamily="34" charset="0"/>
              <a:buChar char="•"/>
            </a:pPr>
            <a:r>
              <a:rPr lang="de-DE" sz="1400" dirty="0"/>
              <a:t>5 RP Buntspechte, je 1 RP Klein-, Grün-, Mittel-, Schwarzspecht in den alten Bäumen an der Bahnlinie</a:t>
            </a:r>
          </a:p>
          <a:p>
            <a:pPr marL="342900" indent="-342900">
              <a:buFont typeface="Arial" panose="020B0604020202020204" pitchFamily="34" charset="0"/>
              <a:buChar char="•"/>
            </a:pPr>
            <a:r>
              <a:rPr lang="de-DE" sz="1400" dirty="0"/>
              <a:t>1-4 RP baumbrütende Mauersegler </a:t>
            </a:r>
          </a:p>
          <a:p>
            <a:pPr marL="342900" indent="-342900">
              <a:buFont typeface="Arial" panose="020B0604020202020204" pitchFamily="34" charset="0"/>
              <a:buChar char="•"/>
            </a:pPr>
            <a:r>
              <a:rPr lang="de-DE" sz="1400" dirty="0"/>
              <a:t>Im Winter sammeln sich entlang der Hecken und Waldränder teilweise große Schwärme von Singvögeln. Im Herbst 2018 Buchfinken und Bergfinken mit ~1100 Individuen. </a:t>
            </a:r>
          </a:p>
          <a:p>
            <a:pPr marL="342900" indent="-342900">
              <a:buFont typeface="Arial" panose="020B0604020202020204" pitchFamily="34" charset="0"/>
              <a:buChar char="•"/>
            </a:pPr>
            <a:r>
              <a:rPr lang="de-DE" sz="1400" dirty="0"/>
              <a:t>Für die Brutvögel der Gehölze entsteht ein Lebensraumverlust (Bahnböschung und die Erweiterung des Umschlagmoduls) auf einer Fläche von ca. 17.000 m² (u.a. Neuntöter, Klappergrasmücke, Goldammer aber auch Buntspecht, Nachtigall, Heckenbraunelle, Dorngrasmücke) </a:t>
            </a:r>
          </a:p>
          <a:p>
            <a:pPr marL="342900" indent="-342900">
              <a:buFont typeface="Arial" panose="020B0604020202020204" pitchFamily="34" charset="0"/>
              <a:buChar char="•"/>
            </a:pPr>
            <a:r>
              <a:rPr lang="de-DE" sz="1400" dirty="0"/>
              <a:t>Die Brutvögel der umliegenden Flächen sind durch erhebliche Störwirkungen durch die Bauarbeiten betroffen. Dies betrifft die Feldlerchen in den Ackerflächen nördlich des Waldes und die Brutvögel der Wälder (unter anderem Sperber, Rotmilan, Mittelspecht und Schwarzspecht) beidseitig der Bahn. </a:t>
            </a:r>
          </a:p>
          <a:p>
            <a:pPr marL="342900" indent="-342900">
              <a:buFont typeface="Arial" panose="020B0604020202020204" pitchFamily="34" charset="0"/>
              <a:buChar char="•"/>
            </a:pPr>
            <a:r>
              <a:rPr lang="de-DE" sz="1400" dirty="0"/>
              <a:t>Mauersegler sind störungsunempfindlich (urbane Lebensräume gewohnt) </a:t>
            </a:r>
          </a:p>
        </p:txBody>
      </p:sp>
      <p:sp>
        <p:nvSpPr>
          <p:cNvPr id="4" name="Datumsplatzhalter 3">
            <a:extLst>
              <a:ext uri="{FF2B5EF4-FFF2-40B4-BE49-F238E27FC236}">
                <a16:creationId xmlns:a16="http://schemas.microsoft.com/office/drawing/2014/main" id="{47B61253-4FC6-4995-A079-12E4BF52A60F}"/>
              </a:ext>
            </a:extLst>
          </p:cNvPr>
          <p:cNvSpPr>
            <a:spLocks noGrp="1"/>
          </p:cNvSpPr>
          <p:nvPr>
            <p:ph type="dt" sz="half" idx="10"/>
          </p:nvPr>
        </p:nvSpPr>
        <p:spPr/>
        <p:txBody>
          <a:bodyPr/>
          <a:lstStyle/>
          <a:p>
            <a:fld id="{7FBE7F6C-1C55-441E-9E57-1242B650FA4F}" type="datetime1">
              <a:rPr lang="de-DE" smtClean="0"/>
              <a:t>06.03.2022</a:t>
            </a:fld>
            <a:endParaRPr lang="de-DE"/>
          </a:p>
        </p:txBody>
      </p:sp>
      <p:sp>
        <p:nvSpPr>
          <p:cNvPr id="5" name="Fußzeilenplatzhalter 4">
            <a:extLst>
              <a:ext uri="{FF2B5EF4-FFF2-40B4-BE49-F238E27FC236}">
                <a16:creationId xmlns:a16="http://schemas.microsoft.com/office/drawing/2014/main" id="{7E4FCBEB-B47E-4EAE-B54B-079998077996}"/>
              </a:ext>
            </a:extLst>
          </p:cNvPr>
          <p:cNvSpPr>
            <a:spLocks noGrp="1"/>
          </p:cNvSpPr>
          <p:nvPr>
            <p:ph type="ftr" sz="quarter" idx="11"/>
          </p:nvPr>
        </p:nvSpPr>
        <p:spPr/>
        <p:txBody>
          <a:bodyPr/>
          <a:lstStyle/>
          <a:p>
            <a:r>
              <a:rPr lang="de-DE" dirty="0"/>
              <a:t>Matthias Groß</a:t>
            </a:r>
          </a:p>
        </p:txBody>
      </p:sp>
      <p:sp>
        <p:nvSpPr>
          <p:cNvPr id="6" name="Textplatzhalter 5">
            <a:extLst>
              <a:ext uri="{FF2B5EF4-FFF2-40B4-BE49-F238E27FC236}">
                <a16:creationId xmlns:a16="http://schemas.microsoft.com/office/drawing/2014/main" id="{675C7017-DC07-48C3-960D-3B84DFD09C1D}"/>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22309025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ADA0-F1A3-4D41-AF2B-5A34FC02A981}"/>
              </a:ext>
            </a:extLst>
          </p:cNvPr>
          <p:cNvSpPr>
            <a:spLocks noGrp="1"/>
          </p:cNvSpPr>
          <p:nvPr>
            <p:ph type="title"/>
          </p:nvPr>
        </p:nvSpPr>
        <p:spPr>
          <a:xfrm>
            <a:off x="457200" y="-290513"/>
            <a:ext cx="8229600" cy="990600"/>
          </a:xfrm>
        </p:spPr>
        <p:txBody>
          <a:bodyPr/>
          <a:lstStyle/>
          <a:p>
            <a:r>
              <a:rPr lang="de-DE" dirty="0"/>
              <a:t>Ergebnisse der </a:t>
            </a:r>
            <a:r>
              <a:rPr lang="de-DE" dirty="0" err="1"/>
              <a:t>sAP</a:t>
            </a:r>
            <a:r>
              <a:rPr lang="de-DE" dirty="0"/>
              <a:t> und der UVP</a:t>
            </a:r>
          </a:p>
        </p:txBody>
      </p:sp>
      <p:sp>
        <p:nvSpPr>
          <p:cNvPr id="3" name="Inhaltsplatzhalter 2">
            <a:extLst>
              <a:ext uri="{FF2B5EF4-FFF2-40B4-BE49-F238E27FC236}">
                <a16:creationId xmlns:a16="http://schemas.microsoft.com/office/drawing/2014/main" id="{FA8968E7-79BA-478D-B5F2-1585EF7A43BE}"/>
              </a:ext>
            </a:extLst>
          </p:cNvPr>
          <p:cNvSpPr>
            <a:spLocks noGrp="1"/>
          </p:cNvSpPr>
          <p:nvPr>
            <p:ph idx="1"/>
          </p:nvPr>
        </p:nvSpPr>
        <p:spPr>
          <a:xfrm>
            <a:off x="457200" y="836712"/>
            <a:ext cx="8229600" cy="4717913"/>
          </a:xfrm>
        </p:spPr>
        <p:txBody>
          <a:bodyPr/>
          <a:lstStyle/>
          <a:p>
            <a:r>
              <a:rPr lang="de-DE" sz="1400" dirty="0"/>
              <a:t>Vermeidungs- und Minimierungsmaßnahmen </a:t>
            </a:r>
          </a:p>
          <a:p>
            <a:pPr marL="342900" indent="-342900">
              <a:buFont typeface="Arial" panose="020B0604020202020204" pitchFamily="34" charset="0"/>
              <a:buChar char="•"/>
            </a:pPr>
            <a:r>
              <a:rPr lang="de-DE" sz="1400" dirty="0"/>
              <a:t>Rodungsarbeiten in den Wintermonaten, Wurzelstöcke müssen im Boden verbleiben und dürfen erst ab Anfang Mai entfernt werden. </a:t>
            </a:r>
          </a:p>
          <a:p>
            <a:pPr marL="342900" indent="-342900">
              <a:buFont typeface="Arial" panose="020B0604020202020204" pitchFamily="34" charset="0"/>
              <a:buChar char="•"/>
            </a:pPr>
            <a:r>
              <a:rPr lang="de-DE" sz="1400" dirty="0"/>
              <a:t>massive Eingriffe wie Erdarbeiten an den Bahnböschungen außerhalb der Monate März bis August </a:t>
            </a:r>
          </a:p>
          <a:p>
            <a:pPr marL="342900" indent="-342900">
              <a:buFont typeface="Arial" panose="020B0604020202020204" pitchFamily="34" charset="0"/>
              <a:buChar char="•"/>
            </a:pPr>
            <a:r>
              <a:rPr lang="de-DE" sz="1400" dirty="0"/>
              <a:t>die Waldbereiche mit Altbäumen und einer Vielzahl von </a:t>
            </a:r>
            <a:r>
              <a:rPr lang="de-DE" sz="1400" dirty="0" err="1"/>
              <a:t>Habitatbäumen</a:t>
            </a:r>
            <a:r>
              <a:rPr lang="de-DE" sz="1400" dirty="0"/>
              <a:t> westlich der Bahn müssen zwingend erhalten bleiben und gesichert werden. </a:t>
            </a:r>
          </a:p>
          <a:p>
            <a:pPr marL="342900" indent="-342900">
              <a:buFont typeface="Arial" panose="020B0604020202020204" pitchFamily="34" charset="0"/>
              <a:buChar char="•"/>
            </a:pPr>
            <a:r>
              <a:rPr lang="de-DE" sz="1400" dirty="0"/>
              <a:t>Arbeiten an den Oberleitungsmasten ebenfalls außerhalb der Brutzeit der Feldsperlinge</a:t>
            </a:r>
          </a:p>
          <a:p>
            <a:pPr marL="342900" indent="-342900">
              <a:buFont typeface="Arial" panose="020B0604020202020204" pitchFamily="34" charset="0"/>
              <a:buChar char="•"/>
            </a:pPr>
            <a:r>
              <a:rPr lang="de-DE" sz="1400" dirty="0"/>
              <a:t>Vergrämung der Feldlerchen auf dem Baugebiet bereits ab Winter</a:t>
            </a:r>
          </a:p>
          <a:p>
            <a:r>
              <a:rPr lang="de-DE" sz="1400" dirty="0"/>
              <a:t>CEF-Maßnahmen </a:t>
            </a:r>
          </a:p>
          <a:p>
            <a:pPr marL="342900" indent="-342900">
              <a:buFont typeface="Arial" panose="020B0604020202020204" pitchFamily="34" charset="0"/>
              <a:buChar char="•"/>
            </a:pPr>
            <a:r>
              <a:rPr lang="de-DE" sz="1400" dirty="0"/>
              <a:t>Als Ausgleich für den großflächigen Verlust an Lebensraum müssen umfangreiche CEF Maßnahmen in der direkten Umgebung umgesetzt werden (Arten der Wälder, wie Buntspecht und Misteldrossel sowie um Arten des Offenlandes, die Gehölze als Niststätten nutzen, wie Neuntöter und Klappergrasmücke).</a:t>
            </a:r>
          </a:p>
          <a:p>
            <a:pPr marL="342900" indent="-342900">
              <a:buFont typeface="Arial" panose="020B0604020202020204" pitchFamily="34" charset="0"/>
              <a:buChar char="•"/>
            </a:pPr>
            <a:r>
              <a:rPr lang="de-DE" sz="1400" dirty="0"/>
              <a:t>Ein Ausweichen auf Offenland verbietet sich wegen der Feldlerchen. Die einzige geeignete Fläche im räumlichen Umfeld, in der keine Konflikte mit anderen Arten entstehen, ist eine Nadelholzaufforstung innerhalb des Waldgebietes. </a:t>
            </a:r>
          </a:p>
          <a:p>
            <a:endParaRPr lang="de-DE" sz="1400" dirty="0"/>
          </a:p>
        </p:txBody>
      </p:sp>
      <p:sp>
        <p:nvSpPr>
          <p:cNvPr id="4" name="Datumsplatzhalter 3">
            <a:extLst>
              <a:ext uri="{FF2B5EF4-FFF2-40B4-BE49-F238E27FC236}">
                <a16:creationId xmlns:a16="http://schemas.microsoft.com/office/drawing/2014/main" id="{47B61253-4FC6-4995-A079-12E4BF52A60F}"/>
              </a:ext>
            </a:extLst>
          </p:cNvPr>
          <p:cNvSpPr>
            <a:spLocks noGrp="1"/>
          </p:cNvSpPr>
          <p:nvPr>
            <p:ph type="dt" sz="half" idx="10"/>
          </p:nvPr>
        </p:nvSpPr>
        <p:spPr/>
        <p:txBody>
          <a:bodyPr/>
          <a:lstStyle/>
          <a:p>
            <a:fld id="{7FBE7F6C-1C55-441E-9E57-1242B650FA4F}" type="datetime1">
              <a:rPr lang="de-DE" smtClean="0"/>
              <a:t>06.03.2022</a:t>
            </a:fld>
            <a:endParaRPr lang="de-DE"/>
          </a:p>
        </p:txBody>
      </p:sp>
      <p:sp>
        <p:nvSpPr>
          <p:cNvPr id="5" name="Fußzeilenplatzhalter 4">
            <a:extLst>
              <a:ext uri="{FF2B5EF4-FFF2-40B4-BE49-F238E27FC236}">
                <a16:creationId xmlns:a16="http://schemas.microsoft.com/office/drawing/2014/main" id="{7E4FCBEB-B47E-4EAE-B54B-079998077996}"/>
              </a:ext>
            </a:extLst>
          </p:cNvPr>
          <p:cNvSpPr>
            <a:spLocks noGrp="1"/>
          </p:cNvSpPr>
          <p:nvPr>
            <p:ph type="ftr" sz="quarter" idx="11"/>
          </p:nvPr>
        </p:nvSpPr>
        <p:spPr/>
        <p:txBody>
          <a:bodyPr/>
          <a:lstStyle/>
          <a:p>
            <a:r>
              <a:rPr lang="de-DE" dirty="0"/>
              <a:t>Matthias Groß</a:t>
            </a:r>
          </a:p>
        </p:txBody>
      </p:sp>
      <p:sp>
        <p:nvSpPr>
          <p:cNvPr id="6" name="Textplatzhalter 5">
            <a:extLst>
              <a:ext uri="{FF2B5EF4-FFF2-40B4-BE49-F238E27FC236}">
                <a16:creationId xmlns:a16="http://schemas.microsoft.com/office/drawing/2014/main" id="{675C7017-DC07-48C3-960D-3B84DFD09C1D}"/>
              </a:ext>
            </a:extLst>
          </p:cNvPr>
          <p:cNvSpPr>
            <a:spLocks noGrp="1"/>
          </p:cNvSpPr>
          <p:nvPr>
            <p:ph type="body" sz="quarter" idx="13"/>
          </p:nvPr>
        </p:nvSpPr>
        <p:spPr/>
        <p:txBody>
          <a:bodyPr/>
          <a:lstStyle/>
          <a:p>
            <a:endParaRPr lang="de-DE"/>
          </a:p>
        </p:txBody>
      </p:sp>
    </p:spTree>
    <p:extLst>
      <p:ext uri="{BB962C8B-B14F-4D97-AF65-F5344CB8AC3E}">
        <p14:creationId xmlns:p14="http://schemas.microsoft.com/office/powerpoint/2010/main" val="3894294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F6072E7-A32A-42F1-B16B-70DE52BB1B49}"/>
              </a:ext>
            </a:extLst>
          </p:cNvPr>
          <p:cNvSpPr>
            <a:spLocks noGrp="1"/>
          </p:cNvSpPr>
          <p:nvPr>
            <p:ph type="title"/>
          </p:nvPr>
        </p:nvSpPr>
        <p:spPr>
          <a:xfrm>
            <a:off x="492099" y="-290513"/>
            <a:ext cx="8229600" cy="990600"/>
          </a:xfrm>
        </p:spPr>
        <p:txBody>
          <a:bodyPr/>
          <a:lstStyle/>
          <a:p>
            <a:r>
              <a:rPr lang="de-DE" dirty="0"/>
              <a:t>Gebiet für zentrale CEF-Maßnahme</a:t>
            </a:r>
          </a:p>
        </p:txBody>
      </p:sp>
      <p:sp>
        <p:nvSpPr>
          <p:cNvPr id="3" name="Inhaltsplatzhalter 2">
            <a:extLst>
              <a:ext uri="{FF2B5EF4-FFF2-40B4-BE49-F238E27FC236}">
                <a16:creationId xmlns:a16="http://schemas.microsoft.com/office/drawing/2014/main" id="{5B9A349E-DCE0-42AC-BE10-B1F51FFB6FEE}"/>
              </a:ext>
            </a:extLst>
          </p:cNvPr>
          <p:cNvSpPr>
            <a:spLocks noGrp="1"/>
          </p:cNvSpPr>
          <p:nvPr>
            <p:ph idx="1"/>
          </p:nvPr>
        </p:nvSpPr>
        <p:spPr>
          <a:xfrm>
            <a:off x="457199" y="901686"/>
            <a:ext cx="8396692" cy="5056313"/>
          </a:xfrm>
        </p:spPr>
        <p:txBody>
          <a:bodyPr/>
          <a:lstStyle/>
          <a:p>
            <a:pPr marL="342900" indent="-342900">
              <a:buFont typeface="Arial" panose="020B0604020202020204" pitchFamily="34" charset="0"/>
              <a:buChar char="•"/>
            </a:pPr>
            <a:r>
              <a:rPr lang="de-DE" sz="1400" dirty="0"/>
              <a:t>Derzeit bewachsen mit Fichten und in</a:t>
            </a:r>
            <a:br>
              <a:rPr lang="de-DE" sz="1400" dirty="0"/>
            </a:br>
            <a:r>
              <a:rPr lang="de-DE" sz="1400" dirty="0"/>
              <a:t>geringem Umfang mit Planungsrelevanten</a:t>
            </a:r>
            <a:br>
              <a:rPr lang="de-DE" sz="1400" dirty="0"/>
            </a:br>
            <a:r>
              <a:rPr lang="de-DE" sz="1400" dirty="0"/>
              <a:t>Arten von Laubholz in jungem Aufwuchs</a:t>
            </a:r>
            <a:br>
              <a:rPr lang="de-DE" sz="1400" dirty="0"/>
            </a:br>
            <a:r>
              <a:rPr lang="de-DE" sz="1400" dirty="0"/>
              <a:t>(dieser soll verbleiben)</a:t>
            </a:r>
          </a:p>
          <a:p>
            <a:pPr marL="342900" indent="-342900">
              <a:buFont typeface="Arial" panose="020B0604020202020204" pitchFamily="34" charset="0"/>
              <a:buChar char="•"/>
            </a:pPr>
            <a:r>
              <a:rPr lang="de-DE" sz="1400" dirty="0"/>
              <a:t>Auf rund 19.000 m² muss ein Waldumbau</a:t>
            </a:r>
            <a:br>
              <a:rPr lang="de-DE" sz="1400" dirty="0"/>
            </a:br>
            <a:r>
              <a:rPr lang="de-DE" sz="1400" dirty="0"/>
              <a:t>hin zu Laubwald umgesetzt werden</a:t>
            </a:r>
            <a:br>
              <a:rPr lang="de-DE" sz="1400" dirty="0"/>
            </a:br>
            <a:r>
              <a:rPr lang="de-DE" sz="1400" dirty="0"/>
              <a:t>(hellgrün). Auf weiteren ca. 9.500 m² müssen</a:t>
            </a:r>
            <a:br>
              <a:rPr lang="de-DE" sz="1400" dirty="0"/>
            </a:br>
            <a:r>
              <a:rPr lang="de-DE" sz="1400" dirty="0"/>
              <a:t>Waldsaum und Hecke angelegt werden</a:t>
            </a:r>
            <a:br>
              <a:rPr lang="de-DE" sz="1400" dirty="0"/>
            </a:br>
            <a:r>
              <a:rPr lang="de-DE" sz="1400" dirty="0"/>
              <a:t>(hellbraun). </a:t>
            </a:r>
          </a:p>
          <a:p>
            <a:pPr marL="342900" indent="-342900">
              <a:buFont typeface="Arial" panose="020B0604020202020204" pitchFamily="34" charset="0"/>
              <a:buChar char="•"/>
            </a:pPr>
            <a:r>
              <a:rPr lang="de-DE" sz="1400" dirty="0"/>
              <a:t>Die Hecke verläuft auf einer offenen Fläche</a:t>
            </a:r>
            <a:br>
              <a:rPr lang="de-DE" sz="1400" dirty="0"/>
            </a:br>
            <a:r>
              <a:rPr lang="de-DE" sz="1400" dirty="0"/>
              <a:t>und wird nach Umsetzung der Maßnahmen</a:t>
            </a:r>
            <a:br>
              <a:rPr lang="de-DE" sz="1400" dirty="0"/>
            </a:br>
            <a:r>
              <a:rPr lang="de-DE" sz="1400" dirty="0"/>
              <a:t>von einer rund 16.000 m² großen Lichtung</a:t>
            </a:r>
            <a:br>
              <a:rPr lang="de-DE" sz="1400" dirty="0"/>
            </a:br>
            <a:r>
              <a:rPr lang="de-DE" sz="1400" dirty="0"/>
              <a:t>mit Einzelbüschen und verschiedenen</a:t>
            </a:r>
            <a:br>
              <a:rPr lang="de-DE" sz="1400" dirty="0"/>
            </a:br>
            <a:r>
              <a:rPr lang="de-DE" sz="1400" dirty="0"/>
              <a:t>Strukturelementen wie Asthaufen und</a:t>
            </a:r>
            <a:br>
              <a:rPr lang="de-DE" sz="1400" dirty="0"/>
            </a:br>
            <a:r>
              <a:rPr lang="de-DE" sz="1400" dirty="0"/>
              <a:t>Totholzmeiler umgeben, welche im Zuge</a:t>
            </a:r>
            <a:br>
              <a:rPr lang="de-DE" sz="1400" dirty="0"/>
            </a:br>
            <a:r>
              <a:rPr lang="de-DE" sz="1400" dirty="0"/>
              <a:t>von CEF-Maßnahmen für die Reptilien (siehe</a:t>
            </a:r>
            <a:br>
              <a:rPr lang="de-DE" sz="1400" dirty="0"/>
            </a:br>
            <a:r>
              <a:rPr lang="de-DE" sz="1400" dirty="0"/>
              <a:t>Kapitel 5.4) und Vermeidungs- und Minimierungsmaßnahmen für Totholzkäfer umgesetzt werden. </a:t>
            </a:r>
          </a:p>
          <a:p>
            <a:pPr marL="342900" indent="-342900">
              <a:buFont typeface="Arial" panose="020B0604020202020204" pitchFamily="34" charset="0"/>
              <a:buChar char="•"/>
            </a:pPr>
            <a:r>
              <a:rPr lang="de-DE" sz="1400" dirty="0"/>
              <a:t>Pflanzungen mindestens 1 Jahr vor Beginn der baubedingten Gehölzrückschnitte! Pflanzung von bereits mehrere Jahre alten Sträuchern (Höhe 1,5 m bis 1,8 m). </a:t>
            </a:r>
          </a:p>
          <a:p>
            <a:pPr marL="342900" indent="-342900">
              <a:buFont typeface="Arial" panose="020B0604020202020204" pitchFamily="34" charset="0"/>
              <a:buChar char="•"/>
            </a:pPr>
            <a:r>
              <a:rPr lang="de-DE" sz="1400" dirty="0"/>
              <a:t>Nistkästen für den Feldsperling auf der östlichen Bahnböschung: 12 etwa 4 m hohe Holzstangen, an die jeweils ein Höhlenbrutkasten mit einer Fluglochweite von 32 mm angebracht wird.</a:t>
            </a:r>
          </a:p>
        </p:txBody>
      </p:sp>
      <p:sp>
        <p:nvSpPr>
          <p:cNvPr id="4" name="Datumsplatzhalter 3">
            <a:extLst>
              <a:ext uri="{FF2B5EF4-FFF2-40B4-BE49-F238E27FC236}">
                <a16:creationId xmlns:a16="http://schemas.microsoft.com/office/drawing/2014/main" id="{60CCBC6D-F07C-4CDB-9794-9260855DDEC7}"/>
              </a:ext>
            </a:extLst>
          </p:cNvPr>
          <p:cNvSpPr>
            <a:spLocks noGrp="1"/>
          </p:cNvSpPr>
          <p:nvPr>
            <p:ph type="dt" sz="half" idx="10"/>
          </p:nvPr>
        </p:nvSpPr>
        <p:spPr/>
        <p:txBody>
          <a:bodyPr/>
          <a:lstStyle/>
          <a:p>
            <a:fld id="{7FBE7F6C-1C55-441E-9E57-1242B650FA4F}" type="datetime1">
              <a:rPr lang="de-DE" smtClean="0"/>
              <a:t>06.03.2022</a:t>
            </a:fld>
            <a:endParaRPr lang="de-DE"/>
          </a:p>
        </p:txBody>
      </p:sp>
      <p:sp>
        <p:nvSpPr>
          <p:cNvPr id="5" name="Fußzeilenplatzhalter 4">
            <a:extLst>
              <a:ext uri="{FF2B5EF4-FFF2-40B4-BE49-F238E27FC236}">
                <a16:creationId xmlns:a16="http://schemas.microsoft.com/office/drawing/2014/main" id="{F6C9750B-029D-4100-89B6-3A02B092CE3E}"/>
              </a:ext>
            </a:extLst>
          </p:cNvPr>
          <p:cNvSpPr>
            <a:spLocks noGrp="1"/>
          </p:cNvSpPr>
          <p:nvPr>
            <p:ph type="ftr" sz="quarter" idx="11"/>
          </p:nvPr>
        </p:nvSpPr>
        <p:spPr/>
        <p:txBody>
          <a:bodyPr/>
          <a:lstStyle/>
          <a:p>
            <a:r>
              <a:rPr lang="de-DE" dirty="0"/>
              <a:t>Matthias Groß</a:t>
            </a:r>
          </a:p>
        </p:txBody>
      </p:sp>
      <p:sp>
        <p:nvSpPr>
          <p:cNvPr id="6" name="Textplatzhalter 5">
            <a:extLst>
              <a:ext uri="{FF2B5EF4-FFF2-40B4-BE49-F238E27FC236}">
                <a16:creationId xmlns:a16="http://schemas.microsoft.com/office/drawing/2014/main" id="{D527FB36-153B-49F6-AF18-05A33C185365}"/>
              </a:ext>
            </a:extLst>
          </p:cNvPr>
          <p:cNvSpPr>
            <a:spLocks noGrp="1"/>
          </p:cNvSpPr>
          <p:nvPr>
            <p:ph type="body" sz="quarter" idx="13"/>
          </p:nvPr>
        </p:nvSpPr>
        <p:spPr/>
        <p:txBody>
          <a:bodyPr/>
          <a:lstStyle/>
          <a:p>
            <a:endParaRPr lang="de-DE"/>
          </a:p>
        </p:txBody>
      </p:sp>
      <p:pic>
        <p:nvPicPr>
          <p:cNvPr id="7" name="Grafik 6" descr="Ein Bild, das Karte enthält.&#10;&#10;Automatisch generierte Beschreibung">
            <a:extLst>
              <a:ext uri="{FF2B5EF4-FFF2-40B4-BE49-F238E27FC236}">
                <a16:creationId xmlns:a16="http://schemas.microsoft.com/office/drawing/2014/main" id="{17C350F0-3BF0-4FFF-994B-7F6D2C16E481}"/>
              </a:ext>
            </a:extLst>
          </p:cNvPr>
          <p:cNvPicPr>
            <a:picLocks noChangeAspect="1"/>
          </p:cNvPicPr>
          <p:nvPr/>
        </p:nvPicPr>
        <p:blipFill>
          <a:blip r:embed="rId2"/>
          <a:stretch>
            <a:fillRect/>
          </a:stretch>
        </p:blipFill>
        <p:spPr>
          <a:xfrm>
            <a:off x="4108607" y="916338"/>
            <a:ext cx="4745284" cy="3520774"/>
          </a:xfrm>
          <a:prstGeom prst="rect">
            <a:avLst/>
          </a:prstGeom>
        </p:spPr>
      </p:pic>
    </p:spTree>
    <p:extLst>
      <p:ext uri="{BB962C8B-B14F-4D97-AF65-F5344CB8AC3E}">
        <p14:creationId xmlns:p14="http://schemas.microsoft.com/office/powerpoint/2010/main" val="28901877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ADA0-F1A3-4D41-AF2B-5A34FC02A981}"/>
              </a:ext>
            </a:extLst>
          </p:cNvPr>
          <p:cNvSpPr>
            <a:spLocks noGrp="1"/>
          </p:cNvSpPr>
          <p:nvPr>
            <p:ph type="title"/>
          </p:nvPr>
        </p:nvSpPr>
        <p:spPr>
          <a:xfrm>
            <a:off x="457200" y="-290513"/>
            <a:ext cx="8229600" cy="990600"/>
          </a:xfrm>
        </p:spPr>
        <p:txBody>
          <a:bodyPr/>
          <a:lstStyle/>
          <a:p>
            <a:r>
              <a:rPr lang="de-DE" dirty="0"/>
              <a:t>CEF-Maßnahmen für Feldlerchen</a:t>
            </a:r>
          </a:p>
        </p:txBody>
      </p:sp>
      <p:sp>
        <p:nvSpPr>
          <p:cNvPr id="3" name="Inhaltsplatzhalter 2">
            <a:extLst>
              <a:ext uri="{FF2B5EF4-FFF2-40B4-BE49-F238E27FC236}">
                <a16:creationId xmlns:a16="http://schemas.microsoft.com/office/drawing/2014/main" id="{FA8968E7-79BA-478D-B5F2-1585EF7A43BE}"/>
              </a:ext>
            </a:extLst>
          </p:cNvPr>
          <p:cNvSpPr>
            <a:spLocks noGrp="1"/>
          </p:cNvSpPr>
          <p:nvPr>
            <p:ph idx="1"/>
          </p:nvPr>
        </p:nvSpPr>
        <p:spPr>
          <a:xfrm>
            <a:off x="457200" y="836712"/>
            <a:ext cx="5194920" cy="4717913"/>
          </a:xfrm>
        </p:spPr>
        <p:txBody>
          <a:bodyPr/>
          <a:lstStyle/>
          <a:p>
            <a:pPr marL="342900" indent="-342900">
              <a:buFont typeface="Arial" panose="020B0604020202020204" pitchFamily="34" charset="0"/>
              <a:buChar char="•"/>
            </a:pPr>
            <a:r>
              <a:rPr lang="de-DE" sz="1400" dirty="0"/>
              <a:t>Ausgleich des Verlustes von vier Brutrevieren der Feldlerche über </a:t>
            </a:r>
            <a:r>
              <a:rPr lang="de-DE" sz="1400" dirty="0" err="1"/>
              <a:t>Habitataufwertung</a:t>
            </a:r>
            <a:r>
              <a:rPr lang="de-DE" sz="1400" dirty="0"/>
              <a:t> der bereits besiedelten Flächen im NO. </a:t>
            </a:r>
          </a:p>
          <a:p>
            <a:pPr marL="342900" indent="-342900">
              <a:buFont typeface="Arial" panose="020B0604020202020204" pitchFamily="34" charset="0"/>
              <a:buChar char="•"/>
            </a:pPr>
            <a:r>
              <a:rPr lang="de-DE" sz="1400" dirty="0"/>
              <a:t>150 m lange und mindestens 10 m breite Ackerbrache umgeben von mindestens 3 m breiten Schwarzbrache entlang eines Feldweges mit niedriger Störungsfrequenz. </a:t>
            </a:r>
          </a:p>
          <a:p>
            <a:pPr marL="342900" indent="-342900">
              <a:buFont typeface="Arial" panose="020B0604020202020204" pitchFamily="34" charset="0"/>
              <a:buChar char="•"/>
            </a:pPr>
            <a:r>
              <a:rPr lang="de-DE" sz="1400" dirty="0"/>
              <a:t>in anliegenden Ackerschlägen müssen auf einer Fläche von 4 ha, 16 Lerchenfenster angelegt werden (siehe Abbildung). Die Ackerbrache sollte nicht eingesät werden, sondern sich durch Selbstbegrünung einstellen. Bei der Einsaat besteht die Gefahr, eine für Bodenbrüter wie die Feldlerche zu dichte Vegetationsdecke auszubilden. </a:t>
            </a:r>
          </a:p>
          <a:p>
            <a:pPr marL="342900" indent="-342900">
              <a:buFont typeface="Arial" panose="020B0604020202020204" pitchFamily="34" charset="0"/>
              <a:buChar char="•"/>
            </a:pPr>
            <a:r>
              <a:rPr lang="de-DE" sz="1400" dirty="0"/>
              <a:t>Die Schwarzbrache wird um die Ackerbrache angelegt und muss regelmäßig auch während der Brutzeit gegrubbert werden, um ständig offene Bodenstellen zur Nahrungssuche anzubieten. Die Lerchenfenster müssen mindestens 20 m² groß sein. Die Anlage erfolgt durch Aussetzen / Anheben der Sämaschine, eine Anlage der Fenster durch </a:t>
            </a:r>
            <a:r>
              <a:rPr lang="de-DE" sz="1400" dirty="0" err="1"/>
              <a:t>Herbizideinsatz</a:t>
            </a:r>
            <a:r>
              <a:rPr lang="de-DE" sz="1400" dirty="0"/>
              <a:t> ist unzulässig. Die Kulturen müssen regelmäßig gepflegt bzw. angelegt werden. Eine Rotation der Lerchenfenster auf verschiedenen Flächen ist dabei möglich. Sämtliche Maßnahmenflächen dürfen nicht innerhalb der Brutzeit der Feldlerche (April bis August) gemäht werden. Die Maßnahmen sind unmittelbar nach Etablierung der Vegetation bzw. innerhalb der nächsten Brutperiode wirksam</a:t>
            </a:r>
          </a:p>
          <a:p>
            <a:pPr marL="342900" indent="-342900">
              <a:buFont typeface="Arial" panose="020B0604020202020204" pitchFamily="34" charset="0"/>
              <a:buChar char="•"/>
            </a:pPr>
            <a:r>
              <a:rPr lang="de-DE" sz="1400" dirty="0"/>
              <a:t> </a:t>
            </a:r>
          </a:p>
        </p:txBody>
      </p:sp>
      <p:sp>
        <p:nvSpPr>
          <p:cNvPr id="4" name="Datumsplatzhalter 3">
            <a:extLst>
              <a:ext uri="{FF2B5EF4-FFF2-40B4-BE49-F238E27FC236}">
                <a16:creationId xmlns:a16="http://schemas.microsoft.com/office/drawing/2014/main" id="{47B61253-4FC6-4995-A079-12E4BF52A60F}"/>
              </a:ext>
            </a:extLst>
          </p:cNvPr>
          <p:cNvSpPr>
            <a:spLocks noGrp="1"/>
          </p:cNvSpPr>
          <p:nvPr>
            <p:ph type="dt" sz="half" idx="10"/>
          </p:nvPr>
        </p:nvSpPr>
        <p:spPr/>
        <p:txBody>
          <a:bodyPr/>
          <a:lstStyle/>
          <a:p>
            <a:fld id="{7FBE7F6C-1C55-441E-9E57-1242B650FA4F}" type="datetime1">
              <a:rPr lang="de-DE" smtClean="0"/>
              <a:t>06.03.2022</a:t>
            </a:fld>
            <a:endParaRPr lang="de-DE"/>
          </a:p>
        </p:txBody>
      </p:sp>
      <p:sp>
        <p:nvSpPr>
          <p:cNvPr id="5" name="Fußzeilenplatzhalter 4">
            <a:extLst>
              <a:ext uri="{FF2B5EF4-FFF2-40B4-BE49-F238E27FC236}">
                <a16:creationId xmlns:a16="http://schemas.microsoft.com/office/drawing/2014/main" id="{7E4FCBEB-B47E-4EAE-B54B-079998077996}"/>
              </a:ext>
            </a:extLst>
          </p:cNvPr>
          <p:cNvSpPr>
            <a:spLocks noGrp="1"/>
          </p:cNvSpPr>
          <p:nvPr>
            <p:ph type="ftr" sz="quarter" idx="11"/>
          </p:nvPr>
        </p:nvSpPr>
        <p:spPr/>
        <p:txBody>
          <a:bodyPr/>
          <a:lstStyle/>
          <a:p>
            <a:r>
              <a:rPr lang="de-DE" dirty="0"/>
              <a:t>Matthias Groß</a:t>
            </a:r>
          </a:p>
        </p:txBody>
      </p:sp>
      <p:sp>
        <p:nvSpPr>
          <p:cNvPr id="6" name="Textplatzhalter 5">
            <a:extLst>
              <a:ext uri="{FF2B5EF4-FFF2-40B4-BE49-F238E27FC236}">
                <a16:creationId xmlns:a16="http://schemas.microsoft.com/office/drawing/2014/main" id="{675C7017-DC07-48C3-960D-3B84DFD09C1D}"/>
              </a:ext>
            </a:extLst>
          </p:cNvPr>
          <p:cNvSpPr>
            <a:spLocks noGrp="1"/>
          </p:cNvSpPr>
          <p:nvPr>
            <p:ph type="body" sz="quarter" idx="13"/>
          </p:nvPr>
        </p:nvSpPr>
        <p:spPr/>
        <p:txBody>
          <a:bodyPr/>
          <a:lstStyle/>
          <a:p>
            <a:endParaRPr lang="de-DE"/>
          </a:p>
        </p:txBody>
      </p:sp>
      <p:pic>
        <p:nvPicPr>
          <p:cNvPr id="7" name="Grafik 6" descr="Ein Bild, das Text enthält.&#10;&#10;Automatisch generierte Beschreibung">
            <a:extLst>
              <a:ext uri="{FF2B5EF4-FFF2-40B4-BE49-F238E27FC236}">
                <a16:creationId xmlns:a16="http://schemas.microsoft.com/office/drawing/2014/main" id="{1EA9367B-16A1-426E-BD89-5E9C21FBD1A1}"/>
              </a:ext>
            </a:extLst>
          </p:cNvPr>
          <p:cNvPicPr>
            <a:picLocks noChangeAspect="1"/>
          </p:cNvPicPr>
          <p:nvPr/>
        </p:nvPicPr>
        <p:blipFill>
          <a:blip r:embed="rId3"/>
          <a:stretch>
            <a:fillRect/>
          </a:stretch>
        </p:blipFill>
        <p:spPr>
          <a:xfrm>
            <a:off x="5652120" y="658700"/>
            <a:ext cx="3370157" cy="4586846"/>
          </a:xfrm>
          <a:prstGeom prst="rect">
            <a:avLst/>
          </a:prstGeom>
        </p:spPr>
      </p:pic>
    </p:spTree>
    <p:extLst>
      <p:ext uri="{BB962C8B-B14F-4D97-AF65-F5344CB8AC3E}">
        <p14:creationId xmlns:p14="http://schemas.microsoft.com/office/powerpoint/2010/main" val="155217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A6ADA0-F1A3-4D41-AF2B-5A34FC02A981}"/>
              </a:ext>
            </a:extLst>
          </p:cNvPr>
          <p:cNvSpPr>
            <a:spLocks noGrp="1"/>
          </p:cNvSpPr>
          <p:nvPr>
            <p:ph type="title"/>
          </p:nvPr>
        </p:nvSpPr>
        <p:spPr>
          <a:xfrm>
            <a:off x="457200" y="-290513"/>
            <a:ext cx="8229600" cy="990600"/>
          </a:xfrm>
        </p:spPr>
        <p:txBody>
          <a:bodyPr/>
          <a:lstStyle/>
          <a:p>
            <a:r>
              <a:rPr lang="de-DE" dirty="0"/>
              <a:t>CEF-Maßnahmen für Zauneidechsen</a:t>
            </a:r>
          </a:p>
        </p:txBody>
      </p:sp>
      <p:sp>
        <p:nvSpPr>
          <p:cNvPr id="3" name="Inhaltsplatzhalter 2">
            <a:extLst>
              <a:ext uri="{FF2B5EF4-FFF2-40B4-BE49-F238E27FC236}">
                <a16:creationId xmlns:a16="http://schemas.microsoft.com/office/drawing/2014/main" id="{FA8968E7-79BA-478D-B5F2-1585EF7A43BE}"/>
              </a:ext>
            </a:extLst>
          </p:cNvPr>
          <p:cNvSpPr>
            <a:spLocks noGrp="1"/>
          </p:cNvSpPr>
          <p:nvPr>
            <p:ph idx="1"/>
          </p:nvPr>
        </p:nvSpPr>
        <p:spPr>
          <a:xfrm>
            <a:off x="457200" y="836712"/>
            <a:ext cx="4661703" cy="4717913"/>
          </a:xfrm>
        </p:spPr>
        <p:txBody>
          <a:bodyPr/>
          <a:lstStyle/>
          <a:p>
            <a:pPr marL="342900" indent="-342900">
              <a:buFont typeface="Arial" panose="020B0604020202020204" pitchFamily="34" charset="0"/>
              <a:buChar char="•"/>
            </a:pPr>
            <a:r>
              <a:rPr lang="de-DE" sz="1400" dirty="0"/>
              <a:t>Aufgrund der gefundenen streng geschützten Zauneidechsen wird auf eine Population von 168 adulten Tieren hochgerechnet. Die Bahnböschungen der freien Strecke im Norden sind nahezu flächendeckend durch Zauneidechsen (auch Blindschleichen) besiedelt. </a:t>
            </a:r>
          </a:p>
          <a:p>
            <a:pPr marL="342900" indent="-342900">
              <a:buFont typeface="Arial" panose="020B0604020202020204" pitchFamily="34" charset="0"/>
              <a:buChar char="•"/>
            </a:pPr>
            <a:r>
              <a:rPr lang="de-DE" sz="1400" dirty="0"/>
              <a:t>Die ungleichmäßige Verteilung der adulten und subadulten Tiere auf dem Gebiet lässt vermuten, dass durch vorherige Baumaßnahmen (im Umschlagmodul) Zauneidechsenpopulationen getötet worden waren oder erst  in jüngster Zeit als Eidechsenhabitat geeignet wurden (an den Neuaufforstungen) und erst jetzt durch jüngere Tiere besiedelt werden.</a:t>
            </a:r>
          </a:p>
          <a:p>
            <a:pPr marL="342900" indent="-342900">
              <a:buFont typeface="Arial" panose="020B0604020202020204" pitchFamily="34" charset="0"/>
              <a:buChar char="•"/>
            </a:pPr>
            <a:r>
              <a:rPr lang="de-DE" sz="1400" dirty="0"/>
              <a:t>Zauneidechsen am Bahndamm müssen vor der Baumaßnahme eingefangen und in ein vorher vorbereitetes Ersatzhabitat in der Nähe verbracht werden.</a:t>
            </a:r>
          </a:p>
          <a:p>
            <a:pPr marL="342900" indent="-342900">
              <a:buFont typeface="Arial" panose="020B0604020202020204" pitchFamily="34" charset="0"/>
              <a:buChar char="•"/>
            </a:pPr>
            <a:r>
              <a:rPr lang="de-DE" sz="1400" dirty="0"/>
              <a:t>Anlage eines rund 16.000 m² großen Ersatzlebensraumes (150 qm x vorgefundene </a:t>
            </a:r>
            <a:r>
              <a:rPr lang="de-DE" sz="1400" dirty="0" err="1"/>
              <a:t>Adulttiere</a:t>
            </a:r>
            <a:r>
              <a:rPr lang="de-DE" sz="1400" dirty="0"/>
              <a:t>) auf einer Nadelholzaufforstung im Bereich einer Waldlichtung. </a:t>
            </a:r>
          </a:p>
          <a:p>
            <a:pPr marL="342900" indent="-342900">
              <a:buFont typeface="Arial" panose="020B0604020202020204" pitchFamily="34" charset="0"/>
              <a:buChar char="•"/>
            </a:pPr>
            <a:r>
              <a:rPr lang="de-DE" sz="1400" dirty="0"/>
              <a:t>Der Standort befindet sich unmittelbar an den Gleisen und somit im funktionalen Umfeld der neu gestalteten Bahnböschung, welche nach der Fertigstellung wieder geeigneten Reptilienlebensraum darstellt. </a:t>
            </a:r>
          </a:p>
        </p:txBody>
      </p:sp>
      <p:sp>
        <p:nvSpPr>
          <p:cNvPr id="4" name="Datumsplatzhalter 3">
            <a:extLst>
              <a:ext uri="{FF2B5EF4-FFF2-40B4-BE49-F238E27FC236}">
                <a16:creationId xmlns:a16="http://schemas.microsoft.com/office/drawing/2014/main" id="{47B61253-4FC6-4995-A079-12E4BF52A60F}"/>
              </a:ext>
            </a:extLst>
          </p:cNvPr>
          <p:cNvSpPr>
            <a:spLocks noGrp="1"/>
          </p:cNvSpPr>
          <p:nvPr>
            <p:ph type="dt" sz="half" idx="10"/>
          </p:nvPr>
        </p:nvSpPr>
        <p:spPr/>
        <p:txBody>
          <a:bodyPr/>
          <a:lstStyle/>
          <a:p>
            <a:fld id="{7FBE7F6C-1C55-441E-9E57-1242B650FA4F}" type="datetime1">
              <a:rPr lang="de-DE" smtClean="0"/>
              <a:t>06.03.2022</a:t>
            </a:fld>
            <a:endParaRPr lang="de-DE"/>
          </a:p>
        </p:txBody>
      </p:sp>
      <p:sp>
        <p:nvSpPr>
          <p:cNvPr id="5" name="Fußzeilenplatzhalter 4">
            <a:extLst>
              <a:ext uri="{FF2B5EF4-FFF2-40B4-BE49-F238E27FC236}">
                <a16:creationId xmlns:a16="http://schemas.microsoft.com/office/drawing/2014/main" id="{7E4FCBEB-B47E-4EAE-B54B-079998077996}"/>
              </a:ext>
            </a:extLst>
          </p:cNvPr>
          <p:cNvSpPr>
            <a:spLocks noGrp="1"/>
          </p:cNvSpPr>
          <p:nvPr>
            <p:ph type="ftr" sz="quarter" idx="11"/>
          </p:nvPr>
        </p:nvSpPr>
        <p:spPr/>
        <p:txBody>
          <a:bodyPr/>
          <a:lstStyle/>
          <a:p>
            <a:r>
              <a:rPr lang="de-DE" dirty="0"/>
              <a:t>Matthias Groß</a:t>
            </a:r>
          </a:p>
        </p:txBody>
      </p:sp>
      <p:sp>
        <p:nvSpPr>
          <p:cNvPr id="6" name="Textplatzhalter 5">
            <a:extLst>
              <a:ext uri="{FF2B5EF4-FFF2-40B4-BE49-F238E27FC236}">
                <a16:creationId xmlns:a16="http://schemas.microsoft.com/office/drawing/2014/main" id="{675C7017-DC07-48C3-960D-3B84DFD09C1D}"/>
              </a:ext>
            </a:extLst>
          </p:cNvPr>
          <p:cNvSpPr>
            <a:spLocks noGrp="1"/>
          </p:cNvSpPr>
          <p:nvPr>
            <p:ph type="body" sz="quarter" idx="13"/>
          </p:nvPr>
        </p:nvSpPr>
        <p:spPr/>
        <p:txBody>
          <a:bodyPr/>
          <a:lstStyle/>
          <a:p>
            <a:endParaRPr lang="de-DE"/>
          </a:p>
        </p:txBody>
      </p:sp>
      <p:pic>
        <p:nvPicPr>
          <p:cNvPr id="7" name="Grafik 6" descr="Ein Bild, das Text enthält.&#10;&#10;Automatisch generierte Beschreibung">
            <a:extLst>
              <a:ext uri="{FF2B5EF4-FFF2-40B4-BE49-F238E27FC236}">
                <a16:creationId xmlns:a16="http://schemas.microsoft.com/office/drawing/2014/main" id="{2FF52FA2-EE72-4D1D-A101-3B49DDC6EA28}"/>
              </a:ext>
            </a:extLst>
          </p:cNvPr>
          <p:cNvPicPr>
            <a:picLocks noChangeAspect="1"/>
          </p:cNvPicPr>
          <p:nvPr/>
        </p:nvPicPr>
        <p:blipFill>
          <a:blip r:embed="rId3"/>
          <a:stretch>
            <a:fillRect/>
          </a:stretch>
        </p:blipFill>
        <p:spPr>
          <a:xfrm>
            <a:off x="5118903" y="700087"/>
            <a:ext cx="3549746" cy="5735816"/>
          </a:xfrm>
          <a:prstGeom prst="rect">
            <a:avLst/>
          </a:prstGeom>
        </p:spPr>
      </p:pic>
    </p:spTree>
    <p:extLst>
      <p:ext uri="{BB962C8B-B14F-4D97-AF65-F5344CB8AC3E}">
        <p14:creationId xmlns:p14="http://schemas.microsoft.com/office/powerpoint/2010/main" val="311012507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ABU_Powerpoint_Vorlage">
  <a:themeElements>
    <a:clrScheme name="NABU Farben">
      <a:dk1>
        <a:srgbClr val="292934"/>
      </a:dk1>
      <a:lt1>
        <a:srgbClr val="FFFFFF"/>
      </a:lt1>
      <a:dk2>
        <a:srgbClr val="0068B4"/>
      </a:dk2>
      <a:lt2>
        <a:srgbClr val="E3E2D4"/>
      </a:lt2>
      <a:accent1>
        <a:srgbClr val="008143"/>
      </a:accent1>
      <a:accent2>
        <a:srgbClr val="76B828"/>
      </a:accent2>
      <a:accent3>
        <a:srgbClr val="DD042D"/>
      </a:accent3>
      <a:accent4>
        <a:srgbClr val="EF7C00"/>
      </a:accent4>
      <a:accent5>
        <a:srgbClr val="FFCC00"/>
      </a:accent5>
      <a:accent6>
        <a:srgbClr val="86846B"/>
      </a:accent6>
      <a:hlink>
        <a:srgbClr val="003560"/>
      </a:hlink>
      <a:folHlink>
        <a:srgbClr val="800080"/>
      </a:folHlink>
    </a:clrScheme>
    <a:fontScheme name="NABU-Schrift">
      <a:majorFont>
        <a:latin typeface="Source Sans Pro"/>
        <a:ea typeface=""/>
        <a:cs typeface=""/>
      </a:majorFont>
      <a:minorFont>
        <a:latin typeface="Source Sans Pro"/>
        <a:ea typeface=""/>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NABU_Powerpoint_Vorlage</Template>
  <TotalTime>0</TotalTime>
  <Words>4653</Words>
  <Application>Microsoft Office PowerPoint</Application>
  <PresentationFormat>Bildschirmpräsentation (4:3)</PresentationFormat>
  <Paragraphs>263</Paragraphs>
  <Slides>27</Slides>
  <Notes>19</Notes>
  <HiddenSlides>0</HiddenSlides>
  <MMClips>0</MMClips>
  <ScaleCrop>false</ScaleCrop>
  <HeadingPairs>
    <vt:vector size="6" baseType="variant">
      <vt:variant>
        <vt:lpstr>Verwendete Schriftarten</vt:lpstr>
      </vt:variant>
      <vt:variant>
        <vt:i4>3</vt:i4>
      </vt:variant>
      <vt:variant>
        <vt:lpstr>Design</vt:lpstr>
      </vt:variant>
      <vt:variant>
        <vt:i4>1</vt:i4>
      </vt:variant>
      <vt:variant>
        <vt:lpstr>Folientitel</vt:lpstr>
      </vt:variant>
      <vt:variant>
        <vt:i4>27</vt:i4>
      </vt:variant>
    </vt:vector>
  </HeadingPairs>
  <TitlesOfParts>
    <vt:vector size="31" baseType="lpstr">
      <vt:lpstr>Arial</vt:lpstr>
      <vt:lpstr>Calibri</vt:lpstr>
      <vt:lpstr>Source Sans Pro</vt:lpstr>
      <vt:lpstr>NABU_Powerpoint_Vorlage</vt:lpstr>
      <vt:lpstr>Zusammenfassung Erweiterung Umladebahnhof Dornstadt</vt:lpstr>
      <vt:lpstr>Baumaßnahme - Umfang</vt:lpstr>
      <vt:lpstr>Übersichtsplan</vt:lpstr>
      <vt:lpstr>Ergebnisse der sAP und der UVP</vt:lpstr>
      <vt:lpstr>Ergebnisse der sAP und der UVP</vt:lpstr>
      <vt:lpstr>Ergebnisse der sAP und der UVP</vt:lpstr>
      <vt:lpstr>Gebiet für zentrale CEF-Maßnahme</vt:lpstr>
      <vt:lpstr>CEF-Maßnahmen für Feldlerchen</vt:lpstr>
      <vt:lpstr>CEF-Maßnahmen für Zauneidechsen</vt:lpstr>
      <vt:lpstr>CEF-Maßnahmen für Zauneidechsen</vt:lpstr>
      <vt:lpstr>CEF-Maßnahmen für Haselmäuse</vt:lpstr>
      <vt:lpstr>CEF-Maßnahmen für Haselmäuse</vt:lpstr>
      <vt:lpstr>CEF-Maßnahmen für Haselmäuse</vt:lpstr>
      <vt:lpstr>Gefährdungssituation Fledermäuse</vt:lpstr>
      <vt:lpstr>Gefährdungssituation Fledermäuse: Auswirkungen</vt:lpstr>
      <vt:lpstr>Gefährdungssituation Fledermäuse: Vermeidungs- und Minimierungsmaßnahmen</vt:lpstr>
      <vt:lpstr>Gefährdungssituation Fledermäuse: Ausgleichsmaßnahmen</vt:lpstr>
      <vt:lpstr>Gefährdungssituation xylobionte Käfer:</vt:lpstr>
      <vt:lpstr>Gefährdungssituation besonders geschützte Tiere</vt:lpstr>
      <vt:lpstr>allgemein</vt:lpstr>
      <vt:lpstr>weitere Flächen für Ausgleichsmaßnahmen</vt:lpstr>
      <vt:lpstr>Versickerungsbecken</vt:lpstr>
      <vt:lpstr>Vermeidungsmaßnahmen im Rahmen der Bauarbeiten bzw. vorbereitenden Arbeiten (1)</vt:lpstr>
      <vt:lpstr>Vermeidungsmaßnahmen im Rahmen der Bauarbeiten bzw. vorbereitenden Arbeiten (2)</vt:lpstr>
      <vt:lpstr>CEF-Maßnahmen</vt:lpstr>
      <vt:lpstr>Ausgleichsmaßnahmen (1)</vt:lpstr>
      <vt:lpstr>Ausgleichsmaßnahmen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Startfolie Klassisch mit Storch</dc:title>
  <dc:creator>Antje Sautter</dc:creator>
  <dc:description>Präsentationsvorlage | Office 2007</dc:description>
  <cp:lastModifiedBy>Matthias Groß</cp:lastModifiedBy>
  <cp:revision>243</cp:revision>
  <dcterms:created xsi:type="dcterms:W3CDTF">2013-12-03T07:54:08Z</dcterms:created>
  <dcterms:modified xsi:type="dcterms:W3CDTF">2022-03-06T16:57:09Z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lpwstr>1.0.0</vt:lpwstr>
  </property>
  <property fmtid="{D5CDD505-2E9C-101B-9397-08002B2CF9AE}" pid="3" name="Build">
    <vt:lpwstr>001-000-002</vt:lpwstr>
  </property>
  <property fmtid="{D5CDD505-2E9C-101B-9397-08002B2CF9AE}" pid="4" name="Erstellt von">
    <vt:lpwstr>office network</vt:lpwstr>
  </property>
  <property fmtid="{D5CDD505-2E9C-101B-9397-08002B2CF9AE}" pid="5" name="Erstellt am">
    <vt:lpwstr>31.07.2013</vt:lpwstr>
  </property>
  <property fmtid="{D5CDD505-2E9C-101B-9397-08002B2CF9AE}" pid="6" name="Autor 1">
    <vt:lpwstr>clemens morfeld</vt:lpwstr>
  </property>
  <property fmtid="{D5CDD505-2E9C-101B-9397-08002B2CF9AE}" pid="7" name="Stand">
    <vt:lpwstr>11.09.2013</vt:lpwstr>
  </property>
</Properties>
</file>